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9144000" cy="6858000"/>
  <p:embeddedFontLst>
    <p:embeddedFont>
      <p:font typeface="Roboto"/>
      <p:regular r:id="rId72"/>
      <p:bold r:id="rId73"/>
      <p:italic r:id="rId74"/>
      <p:boldItalic r:id="rId75"/>
    </p:embeddedFont>
    <p:embeddedFont>
      <p:font typeface="Garamond"/>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0" roundtripDataSignature="AMtx7mgqoj99dtTHZKFwuWFSVVsOaKOO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EB288A-9807-47CD-8E1C-4331CAF838A9}">
  <a:tblStyle styleId="{77EB288A-9807-47CD-8E1C-4331CAF838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BEE4E99-91CF-495F-8B59-C08FF0D40A6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22010DC-401E-44D6-BF43-B98257BECEA9}"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77" Type="http://schemas.openxmlformats.org/officeDocument/2006/relationships/font" Target="fonts/Garamond-bold.fntdata"/><Relationship Id="rId32" Type="http://schemas.openxmlformats.org/officeDocument/2006/relationships/slide" Target="slides/slide26.xml"/><Relationship Id="rId76" Type="http://schemas.openxmlformats.org/officeDocument/2006/relationships/font" Target="fonts/Garamond-regular.fntdata"/><Relationship Id="rId35" Type="http://schemas.openxmlformats.org/officeDocument/2006/relationships/slide" Target="slides/slide29.xml"/><Relationship Id="rId79" Type="http://schemas.openxmlformats.org/officeDocument/2006/relationships/font" Target="fonts/Garamond-boldItalic.fntdata"/><Relationship Id="rId34" Type="http://schemas.openxmlformats.org/officeDocument/2006/relationships/slide" Target="slides/slide28.xml"/><Relationship Id="rId78" Type="http://schemas.openxmlformats.org/officeDocument/2006/relationships/font" Target="fonts/Garamon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29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N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nl-NL"/>
              <a:t>Lazar</a:t>
            </a:r>
            <a:endParaRPr/>
          </a:p>
          <a:p>
            <a:pPr indent="0" lvl="0" marL="0" marR="0" rtl="0" algn="l">
              <a:lnSpc>
                <a:spcPct val="100000"/>
              </a:lnSpc>
              <a:spcBef>
                <a:spcPts val="0"/>
              </a:spcBef>
              <a:spcAft>
                <a:spcPts val="0"/>
              </a:spcAft>
              <a:buSzPts val="1400"/>
              <a:buNone/>
            </a:pPr>
            <a:r>
              <a:rPr lang="nl-NL"/>
              <a:t>Present the project and the </a:t>
            </a:r>
            <a:r>
              <a:rPr b="1" lang="nl-NL"/>
              <a:t>people</a:t>
            </a:r>
            <a:r>
              <a:rPr lang="nl-NL"/>
              <a:t>!</a:t>
            </a:r>
            <a:endParaRPr/>
          </a:p>
        </p:txBody>
      </p:sp>
      <p:sp>
        <p:nvSpPr>
          <p:cNvPr id="90" name="Google Shape;90;p1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27a88ca1b_0_10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27a88ca1b_0_10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p:txBody>
      </p:sp>
      <p:sp>
        <p:nvSpPr>
          <p:cNvPr id="164" name="Google Shape;164;g2b27a88ca1b_0_10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27a88ca1b_0_11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27a88ca1b_0_11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p:txBody>
      </p:sp>
      <p:sp>
        <p:nvSpPr>
          <p:cNvPr id="176" name="Google Shape;176;g2b27a88ca1b_0_11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27a88ca1b_0_11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27a88ca1b_0_11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p:txBody>
      </p:sp>
      <p:sp>
        <p:nvSpPr>
          <p:cNvPr id="184" name="Google Shape;184;g2b27a88ca1b_0_11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27a88ca1b_0_12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27a88ca1b_0_12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p:txBody>
      </p:sp>
      <p:sp>
        <p:nvSpPr>
          <p:cNvPr id="192" name="Google Shape;192;g2b27a88ca1b_0_12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27a88ca1b_0_15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2b27a88ca1b_0_15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nl-NL"/>
              <a:t>Mireia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nl-NL"/>
              <a:t>In our project we choosed to use Data fusion. </a:t>
            </a:r>
            <a:endParaRPr/>
          </a:p>
          <a:p>
            <a:pPr indent="0" lvl="0" marL="0" rtl="0" algn="l">
              <a:lnSpc>
                <a:spcPct val="100000"/>
              </a:lnSpc>
              <a:spcBef>
                <a:spcPts val="0"/>
              </a:spcBef>
              <a:spcAft>
                <a:spcPts val="0"/>
              </a:spcAft>
              <a:buNone/>
            </a:pPr>
            <a:r>
              <a:rPr lang="nl-NL"/>
              <a:t>Data Fusion </a:t>
            </a:r>
            <a:r>
              <a:rPr b="1" lang="nl-NL"/>
              <a:t>allows us to integrate</a:t>
            </a:r>
            <a:r>
              <a:rPr lang="nl-NL"/>
              <a:t> multiple data sources, potentially providing a more comprehensive view of the data patterns that are crucial for predicting odors.</a:t>
            </a:r>
            <a:endParaRPr/>
          </a:p>
          <a:p>
            <a:pPr indent="0" lvl="0" marL="0" rtl="0" algn="l">
              <a:lnSpc>
                <a:spcPct val="100000"/>
              </a:lnSpc>
              <a:spcBef>
                <a:spcPts val="0"/>
              </a:spcBef>
              <a:spcAft>
                <a:spcPts val="0"/>
              </a:spcAft>
              <a:buNone/>
            </a:pPr>
            <a:r>
              <a:rPr lang="nl-NL"/>
              <a:t>There are generally three levels of Data Fusion: </a:t>
            </a:r>
            <a:endParaRPr/>
          </a:p>
          <a:p>
            <a:pPr indent="-317500" lvl="0" marL="457200" rtl="0" algn="l">
              <a:lnSpc>
                <a:spcPct val="100000"/>
              </a:lnSpc>
              <a:spcBef>
                <a:spcPts val="0"/>
              </a:spcBef>
              <a:spcAft>
                <a:spcPts val="0"/>
              </a:spcAft>
              <a:buSzPts val="1400"/>
              <a:buChar char="●"/>
            </a:pPr>
            <a:r>
              <a:rPr lang="nl-NL"/>
              <a:t>Low Level, where data is combined at the sensory level; </a:t>
            </a:r>
            <a:endParaRPr/>
          </a:p>
          <a:p>
            <a:pPr indent="-317500" lvl="0" marL="457200" rtl="0" algn="l">
              <a:lnSpc>
                <a:spcPct val="100000"/>
              </a:lnSpc>
              <a:spcBef>
                <a:spcPts val="0"/>
              </a:spcBef>
              <a:spcAft>
                <a:spcPts val="0"/>
              </a:spcAft>
              <a:buSzPts val="1400"/>
              <a:buChar char="●"/>
            </a:pPr>
            <a:r>
              <a:rPr lang="nl-NL"/>
              <a:t>Mid Level, involving the integration of features; </a:t>
            </a:r>
            <a:endParaRPr/>
          </a:p>
          <a:p>
            <a:pPr indent="-317500" lvl="0" marL="457200" rtl="0" algn="l">
              <a:lnSpc>
                <a:spcPct val="100000"/>
              </a:lnSpc>
              <a:spcBef>
                <a:spcPts val="0"/>
              </a:spcBef>
              <a:spcAft>
                <a:spcPts val="0"/>
              </a:spcAft>
              <a:buSzPts val="1400"/>
              <a:buChar char="●"/>
            </a:pPr>
            <a:r>
              <a:rPr lang="nl-NL"/>
              <a:t>and High Level, where decisions from multiple classifiers are fused.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200" name="Google Shape;200;g2b27a88ca1b_0_15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N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2c1bf6564_3_1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2b2c1bf6564_3_1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nl-NL" sz="1050">
                <a:latin typeface="Arial"/>
                <a:ea typeface="Arial"/>
                <a:cs typeface="Arial"/>
                <a:sym typeface="Arial"/>
              </a:rPr>
              <a:t>Mireia</a:t>
            </a:r>
            <a:endParaRPr sz="1050">
              <a:latin typeface="Arial"/>
              <a:ea typeface="Arial"/>
              <a:cs typeface="Arial"/>
              <a:sym typeface="Arial"/>
            </a:endParaRPr>
          </a:p>
        </p:txBody>
      </p:sp>
      <p:sp>
        <p:nvSpPr>
          <p:cNvPr id="210" name="Google Shape;210;g2b2c1bf6564_3_1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NL"/>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2d490a2e0_1_7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2d490a2e0_1_7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Mireia</a:t>
            </a:r>
            <a:endParaRPr/>
          </a:p>
        </p:txBody>
      </p:sp>
      <p:sp>
        <p:nvSpPr>
          <p:cNvPr id="218" name="Google Shape;218;g2b2d490a2e0_1_7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Mireia</a:t>
            </a:r>
            <a:endParaRPr/>
          </a:p>
        </p:txBody>
      </p:sp>
      <p:sp>
        <p:nvSpPr>
          <p:cNvPr id="225" name="Google Shape;225;p1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250" name="Google Shape;250;p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258" name="Google Shape;258;p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2d490a2e0_1_10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2d490a2e0_1_10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Lazar</a:t>
            </a:r>
            <a:endParaRPr/>
          </a:p>
        </p:txBody>
      </p:sp>
      <p:sp>
        <p:nvSpPr>
          <p:cNvPr id="100" name="Google Shape;100;g2b2d490a2e0_1_10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266" name="Google Shape;266;p1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276" name="Google Shape;276;p1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2f3833947_2_1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2b2f3833947_2_1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284" name="Google Shape;284;g2b2f3833947_2_1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2f3833947_2_15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b2f3833947_2_15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311" name="Google Shape;311;g2b2f3833947_2_15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2f3833947_2_21: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b2f3833947_2_2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solidFill>
                  <a:srgbClr val="212529"/>
                </a:solidFill>
                <a:highlight>
                  <a:srgbClr val="FFFFFF"/>
                </a:highlight>
                <a:latin typeface="Roboto"/>
                <a:ea typeface="Roboto"/>
                <a:cs typeface="Roboto"/>
                <a:sym typeface="Roboto"/>
              </a:rPr>
              <a:t>Mireia</a:t>
            </a:r>
            <a:endParaRPr/>
          </a:p>
        </p:txBody>
      </p:sp>
      <p:sp>
        <p:nvSpPr>
          <p:cNvPr id="319" name="Google Shape;319;g2b2f3833947_2_2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2c1bf6564_3_62: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b2c1bf6564_3_6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solidFill>
                  <a:srgbClr val="212529"/>
                </a:solidFill>
                <a:highlight>
                  <a:srgbClr val="FFFFFF"/>
                </a:highlight>
                <a:latin typeface="Roboto"/>
                <a:ea typeface="Roboto"/>
                <a:cs typeface="Roboto"/>
                <a:sym typeface="Roboto"/>
              </a:rPr>
              <a:t>Mireia</a:t>
            </a:r>
            <a:endParaRPr/>
          </a:p>
        </p:txBody>
      </p:sp>
      <p:sp>
        <p:nvSpPr>
          <p:cNvPr id="340" name="Google Shape;340;g2b2c1bf6564_3_6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36cae820e_2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a36cae820e_2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00000"/>
              </a:lnSpc>
              <a:spcBef>
                <a:spcPts val="0"/>
              </a:spcBef>
              <a:spcAft>
                <a:spcPts val="0"/>
              </a:spcAft>
              <a:buNone/>
            </a:pPr>
            <a:r>
              <a:rPr lang="nl-NL"/>
              <a:t>For the neural networks, we have realized multiple experiments. During these experiments we have created 9 models with different numbers of hidden layers of different sizes. It is important to note, that the input layers were the descriptors or fingerprints and the output layers were the </a:t>
            </a:r>
            <a:r>
              <a:rPr lang="nl-NL"/>
              <a:t>probabilities</a:t>
            </a:r>
            <a:r>
              <a:rPr lang="nl-NL"/>
              <a:t> of each odor from the one hot encoding. During the training of our models, the goal of the training process was to minimize the loss. During our experiments we tried models with 1 to 3 hidden layers with different sizes. To determine the number of epochs we have done a first training with a high number of epochs (in our case: 50) and visualized the metrics for each training epochs on graphs to be able to find a suiting number of epochs. We found that 20 epochs are optimal and it still avoids overfitting.</a:t>
            </a:r>
            <a:endParaRPr/>
          </a:p>
        </p:txBody>
      </p:sp>
      <p:sp>
        <p:nvSpPr>
          <p:cNvPr id="364" name="Google Shape;364;g2a36cae820e_2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2eccd710c_0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2eccd710c_0_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Stephan</a:t>
            </a:r>
            <a:endParaRPr/>
          </a:p>
        </p:txBody>
      </p:sp>
      <p:sp>
        <p:nvSpPr>
          <p:cNvPr id="374" name="Google Shape;374;g2b2eccd710c_0_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380954154_0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2a380954154_0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Mathias</a:t>
            </a:r>
            <a:endParaRPr/>
          </a:p>
        </p:txBody>
      </p:sp>
      <p:sp>
        <p:nvSpPr>
          <p:cNvPr id="383" name="Google Shape;383;g2a380954154_0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380954154_0_3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a380954154_0_3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Mathias</a:t>
            </a:r>
            <a:endParaRPr/>
          </a:p>
        </p:txBody>
      </p:sp>
      <p:sp>
        <p:nvSpPr>
          <p:cNvPr id="400" name="Google Shape;400;g2a380954154_0_3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2d490a2e0_1_6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2d490a2e0_1_6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Stephan</a:t>
            </a:r>
            <a:endParaRPr/>
          </a:p>
        </p:txBody>
      </p:sp>
      <p:sp>
        <p:nvSpPr>
          <p:cNvPr id="108" name="Google Shape;108;g2b2d490a2e0_1_6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380954154_0_52: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a380954154_0_5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MAthias</a:t>
            </a:r>
            <a:endParaRPr/>
          </a:p>
        </p:txBody>
      </p:sp>
      <p:sp>
        <p:nvSpPr>
          <p:cNvPr id="409" name="Google Shape;409;g2a380954154_0_5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27a88ca1b_0_39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b27a88ca1b_0_39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a:p>
            <a:pPr indent="0" lvl="0" marL="0" rtl="0" algn="l">
              <a:lnSpc>
                <a:spcPct val="100000"/>
              </a:lnSpc>
              <a:spcBef>
                <a:spcPts val="0"/>
              </a:spcBef>
              <a:spcAft>
                <a:spcPts val="0"/>
              </a:spcAft>
              <a:buSzPts val="1400"/>
              <a:buNone/>
            </a:pPr>
            <a:r>
              <a:rPr lang="nl-NL"/>
              <a:t>We</a:t>
            </a:r>
            <a:r>
              <a:rPr lang="nl-NL"/>
              <a:t> start with binary predictions from each of our models.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NL"/>
              <a:t>If the tally of 'anomalous' votes exceeds half of our classifiers, we classify the point as an anomaly.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NL"/>
              <a:t>It's a clear application of the majority decision rule.</a:t>
            </a:r>
            <a:endParaRPr/>
          </a:p>
        </p:txBody>
      </p:sp>
      <p:sp>
        <p:nvSpPr>
          <p:cNvPr id="418" name="Google Shape;418;g2b27a88ca1b_0_39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2f3833947_4_10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2b2f3833947_4_10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a:p>
            <a:pPr indent="0" lvl="0" marL="0" rtl="0" algn="l">
              <a:lnSpc>
                <a:spcPct val="100000"/>
              </a:lnSpc>
              <a:spcBef>
                <a:spcPts val="0"/>
              </a:spcBef>
              <a:spcAft>
                <a:spcPts val="0"/>
              </a:spcAft>
              <a:buSzPts val="1400"/>
              <a:buNone/>
            </a:pPr>
            <a:r>
              <a:rPr lang="nl-NL"/>
              <a:t>For Bayesian Fusion, we</a:t>
            </a:r>
            <a:r>
              <a:rPr b="1" lang="nl-NL"/>
              <a:t> implement an initial 50/50 likelihood</a:t>
            </a:r>
            <a:r>
              <a:rPr lang="nl-NL"/>
              <a:t> for </a:t>
            </a:r>
            <a:r>
              <a:rPr b="1" lang="nl-NL"/>
              <a:t>each classification outcome.</a:t>
            </a:r>
            <a:r>
              <a:rPr lang="nl-NL"/>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NL"/>
              <a:t>Each classifier's input updates this likelihood, using stats from confusion matrices to refine our estimates.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NL"/>
              <a:t>We conclude with the class that has the highest probability, embodying an adaptable, evidence-based approach.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NL"/>
              <a:t>It's a dynamic implementation, where each step is informed by the preceding one, ensuring a nuanced decision-making process.</a:t>
            </a:r>
            <a:endParaRPr/>
          </a:p>
        </p:txBody>
      </p:sp>
      <p:sp>
        <p:nvSpPr>
          <p:cNvPr id="427" name="Google Shape;427;g2b2f3833947_4_10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b27a88ca1b_0_40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b27a88ca1b_0_40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Mireia</a:t>
            </a:r>
            <a:endParaRPr/>
          </a:p>
        </p:txBody>
      </p:sp>
      <p:sp>
        <p:nvSpPr>
          <p:cNvPr id="436" name="Google Shape;436;g2b27a88ca1b_0_40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8b9d51b001_0_2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28b9d51b001_0_2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Stephan</a:t>
            </a:r>
            <a:endParaRPr/>
          </a:p>
          <a:p>
            <a:pPr indent="0" lvl="0" marL="0" rtl="0" algn="l">
              <a:lnSpc>
                <a:spcPct val="100000"/>
              </a:lnSpc>
              <a:spcBef>
                <a:spcPts val="0"/>
              </a:spcBef>
              <a:spcAft>
                <a:spcPts val="0"/>
              </a:spcAft>
              <a:buSzPts val="1400"/>
              <a:buNone/>
            </a:pPr>
            <a:r>
              <a:rPr lang="nl-NL"/>
              <a:t>Base evaluation metrics:</a:t>
            </a:r>
            <a:endParaRPr/>
          </a:p>
          <a:p>
            <a:pPr indent="-317500" lvl="0" marL="457200" rtl="0" algn="l">
              <a:lnSpc>
                <a:spcPct val="100000"/>
              </a:lnSpc>
              <a:spcBef>
                <a:spcPts val="0"/>
              </a:spcBef>
              <a:spcAft>
                <a:spcPts val="0"/>
              </a:spcAft>
              <a:buSzPts val="1400"/>
              <a:buChar char="-"/>
            </a:pPr>
            <a:r>
              <a:rPr lang="nl-NL"/>
              <a:t>Accuracy, recall, precision, F1-score</a:t>
            </a:r>
            <a:endParaRPr/>
          </a:p>
          <a:p>
            <a:pPr indent="0" lvl="0" marL="0" rtl="0" algn="l">
              <a:lnSpc>
                <a:spcPct val="100000"/>
              </a:lnSpc>
              <a:spcBef>
                <a:spcPts val="0"/>
              </a:spcBef>
              <a:spcAft>
                <a:spcPts val="0"/>
              </a:spcAft>
              <a:buSzPts val="1400"/>
              <a:buNone/>
            </a:pPr>
            <a:r>
              <a:rPr lang="nl-NL"/>
              <a:t>Multi-label specific:</a:t>
            </a:r>
            <a:endParaRPr/>
          </a:p>
          <a:p>
            <a:pPr indent="-317500" lvl="0" marL="457200" rtl="0" algn="l">
              <a:lnSpc>
                <a:spcPct val="100000"/>
              </a:lnSpc>
              <a:spcBef>
                <a:spcPts val="0"/>
              </a:spcBef>
              <a:spcAft>
                <a:spcPts val="0"/>
              </a:spcAft>
              <a:buSzPts val="1400"/>
              <a:buChar char="-"/>
            </a:pPr>
            <a:r>
              <a:rPr lang="nl-NL"/>
              <a:t>Hamming loss</a:t>
            </a:r>
            <a:endParaRPr/>
          </a:p>
          <a:p>
            <a:pPr indent="-228600" lvl="1" marL="9144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nl-NL"/>
              <a:t>Jaccard similarity</a:t>
            </a:r>
            <a:endParaRPr/>
          </a:p>
          <a:p>
            <a:pPr indent="-317500" lvl="1" marL="914400" rtl="0" algn="l">
              <a:lnSpc>
                <a:spcPct val="100000"/>
              </a:lnSpc>
              <a:spcBef>
                <a:spcPts val="0"/>
              </a:spcBef>
              <a:spcAft>
                <a:spcPts val="0"/>
              </a:spcAft>
              <a:buSzPts val="1400"/>
              <a:buChar char="-"/>
            </a:pPr>
            <a:r>
              <a:rPr lang="nl-NL"/>
              <a:t>Size of intersection of true and predicted labels divided by size of union of true and predicted labels</a:t>
            </a:r>
            <a:endParaRPr/>
          </a:p>
          <a:p>
            <a:pPr indent="0" lvl="0" marL="0" rtl="0" algn="l">
              <a:lnSpc>
                <a:spcPct val="100000"/>
              </a:lnSpc>
              <a:spcBef>
                <a:spcPts val="0"/>
              </a:spcBef>
              <a:spcAft>
                <a:spcPts val="0"/>
              </a:spcAft>
              <a:buSzPts val="1400"/>
              <a:buNone/>
            </a:pPr>
            <a:r>
              <a:rPr lang="nl-NL"/>
              <a:t>Losses to use in NN:</a:t>
            </a:r>
            <a:endParaRPr/>
          </a:p>
          <a:p>
            <a:pPr indent="-317500" lvl="0" marL="457200" rtl="0" algn="l">
              <a:lnSpc>
                <a:spcPct val="100000"/>
              </a:lnSpc>
              <a:spcBef>
                <a:spcPts val="0"/>
              </a:spcBef>
              <a:spcAft>
                <a:spcPts val="0"/>
              </a:spcAft>
              <a:buSzPts val="1400"/>
              <a:buChar char="-"/>
            </a:pPr>
            <a:r>
              <a:rPr lang="nl-NL"/>
              <a:t>Binary cross-entropy</a:t>
            </a:r>
            <a:endParaRPr/>
          </a:p>
          <a:p>
            <a:pPr indent="-317500" lvl="1" marL="914400" rtl="0" algn="l">
              <a:lnSpc>
                <a:spcPct val="100000"/>
              </a:lnSpc>
              <a:spcBef>
                <a:spcPts val="0"/>
              </a:spcBef>
              <a:spcAft>
                <a:spcPts val="0"/>
              </a:spcAft>
              <a:buSzPts val="1400"/>
              <a:buChar char="-"/>
            </a:pPr>
            <a:r>
              <a:rPr lang="nl-NL"/>
              <a:t>How similar are 2 vectors where 1 is binary and the other is a vector with probabilities</a:t>
            </a:r>
            <a:endParaRPr/>
          </a:p>
        </p:txBody>
      </p:sp>
      <p:sp>
        <p:nvSpPr>
          <p:cNvPr id="463" name="Google Shape;463;g28b9d51b001_0_2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36570af46_2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2a36570af46_2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nl-NL"/>
              <a:t>Lazar</a:t>
            </a:r>
            <a:endParaRPr/>
          </a:p>
          <a:p>
            <a:pPr indent="0" lvl="0" marL="0" rtl="0" algn="l">
              <a:spcBef>
                <a:spcPts val="0"/>
              </a:spcBef>
              <a:spcAft>
                <a:spcPts val="0"/>
              </a:spcAft>
              <a:buSzPts val="1100"/>
              <a:buNone/>
            </a:pPr>
            <a:r>
              <a:rPr lang="nl-NL"/>
              <a:t>For the losses in the </a:t>
            </a:r>
            <a:r>
              <a:rPr lang="nl-NL"/>
              <a:t>training</a:t>
            </a:r>
            <a:r>
              <a:rPr lang="nl-NL"/>
              <a:t> for neural networks we experienced with many types of losses. First we experienced with the mean squared error, but it quickly turned out that it is not suited for multi label classification. It is more for one class classification problems. </a:t>
            </a:r>
            <a:endParaRPr/>
          </a:p>
          <a:p>
            <a:pPr indent="0" lvl="0" marL="0" rtl="0" algn="l">
              <a:spcBef>
                <a:spcPts val="0"/>
              </a:spcBef>
              <a:spcAft>
                <a:spcPts val="0"/>
              </a:spcAft>
              <a:buSzPts val="1100"/>
              <a:buNone/>
            </a:pPr>
            <a:r>
              <a:rPr lang="nl-NL"/>
              <a:t>Then we tried out the Jaccard Loss. It was already better, but didn’t suit our problem, since it </a:t>
            </a:r>
            <a:r>
              <a:rPr lang="nl-NL"/>
              <a:t>measures</a:t>
            </a:r>
            <a:r>
              <a:rPr lang="nl-NL"/>
              <a:t> the overlap between the received and the expected result. And our received results were probabilistic results. We will discuss later how we approached this situation.</a:t>
            </a:r>
            <a:endParaRPr/>
          </a:p>
          <a:p>
            <a:pPr indent="0" lvl="0" marL="0" rtl="0" algn="l">
              <a:spcBef>
                <a:spcPts val="0"/>
              </a:spcBef>
              <a:spcAft>
                <a:spcPts val="0"/>
              </a:spcAft>
              <a:buSzPts val="1100"/>
              <a:buNone/>
            </a:pPr>
            <a:r>
              <a:rPr lang="nl-NL"/>
              <a:t>Binary Cross-Entropy quantifies the difference between the predicted probabilities and the actual binary outcomes, penalizing predictions that diverge from the actual labels. The loss increases significantly as the predicted probability diverges from the actual label, thus encouraging the model to make predictions with higher certainty towards the true class labels.</a:t>
            </a:r>
            <a:endParaRPr/>
          </a:p>
          <a:p>
            <a:pPr indent="0" lvl="0" marL="0" rtl="0" algn="l">
              <a:spcBef>
                <a:spcPts val="0"/>
              </a:spcBef>
              <a:spcAft>
                <a:spcPts val="0"/>
              </a:spcAft>
              <a:buSzPts val="1100"/>
              <a:buNone/>
            </a:pPr>
            <a:r>
              <a:rPr lang="nl-NL"/>
              <a:t>Finally w</a:t>
            </a:r>
            <a:r>
              <a:rPr lang="nl-NL"/>
              <a:t>e used the Focal Loss that is a modified version of the cross-entropy loss designed to address class imbalance by focusing training on hard, misclassified examples. It introduces a modulating factor to the standard cross-entropy criterion, reducing the loss contribution from easy to classify examples, which prevents the overwhelming of the loss by the majority class. This adjustment encourages then the model to prioritize learning from the minority class and the more difficult cases, improving performance in imbalanced datasets. This was particularly useful, since we had to work with a particularly unbalanced dataset. </a:t>
            </a:r>
            <a:endParaRPr/>
          </a:p>
        </p:txBody>
      </p:sp>
      <p:sp>
        <p:nvSpPr>
          <p:cNvPr id="479" name="Google Shape;479;g2a36570af46_2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2d490a2e0_1_7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2d490a2e0_1_7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Lazar</a:t>
            </a:r>
            <a:endParaRPr/>
          </a:p>
        </p:txBody>
      </p:sp>
      <p:sp>
        <p:nvSpPr>
          <p:cNvPr id="488" name="Google Shape;488;g2b2d490a2e0_1_7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b2f3833947_2_181: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b2f3833947_2_18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495" name="Google Shape;495;g2b2f3833947_2_18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38099ce1f_2_5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a38099ce1f_2_5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04" name="Google Shape;504;g2a38099ce1f_2_5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b2f3833947_4_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2b2f3833947_4_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13" name="Google Shape;513;g2b2f3833947_4_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27a88ca1b_0_7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Stephan</a:t>
            </a:r>
            <a:endParaRPr/>
          </a:p>
          <a:p>
            <a:pPr indent="-317500" lvl="0" marL="457200" rtl="0" algn="l">
              <a:lnSpc>
                <a:spcPct val="100000"/>
              </a:lnSpc>
              <a:spcBef>
                <a:spcPts val="0"/>
              </a:spcBef>
              <a:spcAft>
                <a:spcPts val="0"/>
              </a:spcAft>
              <a:buSzPts val="1400"/>
              <a:buChar char="-"/>
            </a:pPr>
            <a:r>
              <a:rPr lang="nl-NL"/>
              <a:t>Our task for this project is to predict the smell of polymers</a:t>
            </a:r>
            <a:endParaRPr/>
          </a:p>
          <a:p>
            <a:pPr indent="-317500" lvl="0" marL="457200" rtl="0" algn="l">
              <a:lnSpc>
                <a:spcPct val="100000"/>
              </a:lnSpc>
              <a:spcBef>
                <a:spcPts val="0"/>
              </a:spcBef>
              <a:spcAft>
                <a:spcPts val="0"/>
              </a:spcAft>
              <a:buSzPts val="1400"/>
              <a:buChar char="-"/>
            </a:pPr>
            <a:r>
              <a:rPr lang="nl-NL"/>
              <a:t>To explain to you why this is necessary, let’s talk a bit about what Envalior does why this would be useful</a:t>
            </a:r>
            <a:endParaRPr/>
          </a:p>
          <a:p>
            <a:pPr indent="-317500" lvl="0" marL="457200" rtl="0" algn="l">
              <a:lnSpc>
                <a:spcPct val="100000"/>
              </a:lnSpc>
              <a:spcBef>
                <a:spcPts val="0"/>
              </a:spcBef>
              <a:spcAft>
                <a:spcPts val="0"/>
              </a:spcAft>
              <a:buSzPts val="1400"/>
              <a:buChar char="-"/>
            </a:pPr>
            <a:r>
              <a:rPr lang="nl-NL"/>
              <a:t>Envalior is a company that is specialized in designing and developing solutions that involve Engineering Materials</a:t>
            </a:r>
            <a:endParaRPr/>
          </a:p>
          <a:p>
            <a:pPr indent="-317500" lvl="0" marL="457200" rtl="0" algn="l">
              <a:lnSpc>
                <a:spcPct val="100000"/>
              </a:lnSpc>
              <a:spcBef>
                <a:spcPts val="0"/>
              </a:spcBef>
              <a:spcAft>
                <a:spcPts val="0"/>
              </a:spcAft>
              <a:buSzPts val="1400"/>
              <a:buChar char="-"/>
            </a:pPr>
            <a:r>
              <a:rPr lang="nl-NL"/>
              <a:t>This involves different areas such as medical equipment, electronics and construction, but also consumer goods which is the focus for this project</a:t>
            </a:r>
            <a:endParaRPr/>
          </a:p>
          <a:p>
            <a:pPr indent="-317500" lvl="0" marL="457200" rtl="0" algn="l">
              <a:lnSpc>
                <a:spcPct val="100000"/>
              </a:lnSpc>
              <a:spcBef>
                <a:spcPts val="0"/>
              </a:spcBef>
              <a:spcAft>
                <a:spcPts val="0"/>
              </a:spcAft>
              <a:buSzPts val="1400"/>
              <a:buChar char="-"/>
            </a:pPr>
            <a:r>
              <a:rPr lang="nl-NL"/>
              <a:t>Why consumer goods? Let’s say you bought plastic tupperware to store your food. Depending on the polymers used for this product, it can have a certain smell. This doesn’t have to be a problem immediately but there is something called “</a:t>
            </a:r>
            <a:r>
              <a:rPr lang="nl-NL"/>
              <a:t>leachables</a:t>
            </a:r>
            <a:r>
              <a:rPr lang="nl-NL"/>
              <a:t>”. Leachables are molecules that travel from the product into the consumable and when that happens, there is a chance that it affects the smell and/or taste of the consumable. This could lead to discomfort of the individual which is obviously unwanted.</a:t>
            </a:r>
            <a:endParaRPr/>
          </a:p>
          <a:p>
            <a:pPr indent="-317500" lvl="0" marL="457200" rtl="0" algn="l">
              <a:lnSpc>
                <a:spcPct val="100000"/>
              </a:lnSpc>
              <a:spcBef>
                <a:spcPts val="0"/>
              </a:spcBef>
              <a:spcAft>
                <a:spcPts val="0"/>
              </a:spcAft>
              <a:buSzPts val="1400"/>
              <a:buChar char="-"/>
            </a:pPr>
            <a:r>
              <a:rPr lang="nl-NL"/>
              <a:t>Since there are also </a:t>
            </a:r>
            <a:r>
              <a:rPr lang="nl-NL"/>
              <a:t>strict EU regulations on the presence of leachables, Envalior is required to test polymers on their smell and intensity before they can be used in production.</a:t>
            </a:r>
            <a:endParaRPr/>
          </a:p>
          <a:p>
            <a:pPr indent="-317500" lvl="0" marL="457200" rtl="0" algn="l">
              <a:lnSpc>
                <a:spcPct val="100000"/>
              </a:lnSpc>
              <a:spcBef>
                <a:spcPts val="0"/>
              </a:spcBef>
              <a:spcAft>
                <a:spcPts val="0"/>
              </a:spcAft>
              <a:buSzPts val="1400"/>
              <a:buChar char="-"/>
            </a:pPr>
            <a:r>
              <a:rPr lang="nl-NL"/>
              <a:t>The problem is that these tests are done by a professional panel of people which can take a lot of time and cost a lot of money.</a:t>
            </a:r>
            <a:endParaRPr/>
          </a:p>
          <a:p>
            <a:pPr indent="-317500" lvl="0" marL="457200" rtl="0" algn="l">
              <a:lnSpc>
                <a:spcPct val="100000"/>
              </a:lnSpc>
              <a:spcBef>
                <a:spcPts val="0"/>
              </a:spcBef>
              <a:spcAft>
                <a:spcPts val="0"/>
              </a:spcAft>
              <a:buSzPts val="1400"/>
              <a:buChar char="-"/>
            </a:pPr>
            <a:r>
              <a:rPr lang="nl-NL"/>
              <a:t>Therefore it is in everyone's best interest to find a way where this process of testing polymers for their smell can be automated.</a:t>
            </a:r>
            <a:endParaRPr/>
          </a:p>
        </p:txBody>
      </p:sp>
      <p:sp>
        <p:nvSpPr>
          <p:cNvPr id="114" name="Google Shape;114;g2b27a88ca1b_0_7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b2f3833947_4_3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2b2f3833947_4_3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22" name="Google Shape;522;g2b2f3833947_4_3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2f3833947_2_21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2b2f3833947_2_21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31" name="Google Shape;531;g2b2f3833947_2_21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2f3833947_4_4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2b2f3833947_4_4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40" name="Google Shape;540;g2b2f3833947_4_4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b2f3833947_4_6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2b2f3833947_4_6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50" name="Google Shape;550;g2b2f3833947_4_6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2f3833947_4_5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2b2f3833947_4_5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59" name="Google Shape;559;g2b2f3833947_4_5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b2f3833947_4_8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2b2f3833947_4_8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Christos</a:t>
            </a:r>
            <a:endParaRPr/>
          </a:p>
        </p:txBody>
      </p:sp>
      <p:sp>
        <p:nvSpPr>
          <p:cNvPr id="569" name="Google Shape;569;g2b2f3833947_4_8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b27a88ca1b_0_42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2b27a88ca1b_0_42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Mireia</a:t>
            </a:r>
            <a:endParaRPr/>
          </a:p>
        </p:txBody>
      </p:sp>
      <p:sp>
        <p:nvSpPr>
          <p:cNvPr id="579" name="Google Shape;579;g2b27a88ca1b_0_42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27a88ca1b_0_43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2b27a88ca1b_0_43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p:txBody>
      </p:sp>
      <p:sp>
        <p:nvSpPr>
          <p:cNvPr id="588" name="Google Shape;588;g2b27a88ca1b_0_43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b2c1bf6564_1_3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b2c1bf6564_1_3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00000"/>
              </a:lnSpc>
              <a:spcBef>
                <a:spcPts val="0"/>
              </a:spcBef>
              <a:spcAft>
                <a:spcPts val="0"/>
              </a:spcAft>
              <a:buNone/>
            </a:pPr>
            <a:r>
              <a:rPr lang="nl-NL"/>
              <a:t>Not that good results, due to probabilistic results.. We will get back to that</a:t>
            </a:r>
            <a:endParaRPr/>
          </a:p>
        </p:txBody>
      </p:sp>
      <p:sp>
        <p:nvSpPr>
          <p:cNvPr id="597" name="Google Shape;597;g2b2c1bf6564_1_3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b2c1bf6564_1_42: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2b2c1bf6564_1_4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00000"/>
              </a:lnSpc>
              <a:spcBef>
                <a:spcPts val="0"/>
              </a:spcBef>
              <a:spcAft>
                <a:spcPts val="0"/>
              </a:spcAft>
              <a:buSzPts val="1400"/>
              <a:buNone/>
            </a:pPr>
            <a:r>
              <a:rPr lang="nl-NL"/>
              <a:t>Could we put a </a:t>
            </a:r>
            <a:r>
              <a:rPr lang="nl-NL"/>
              <a:t>threshold</a:t>
            </a:r>
            <a:r>
              <a:rPr lang="nl-NL"/>
              <a:t> for these values, so we can discretize them?</a:t>
            </a:r>
            <a:endParaRPr/>
          </a:p>
        </p:txBody>
      </p:sp>
      <p:sp>
        <p:nvSpPr>
          <p:cNvPr id="607" name="Google Shape;607;g2b2c1bf6564_1_4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27a88ca1b_0_8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Stephan</a:t>
            </a:r>
            <a:endParaRPr/>
          </a:p>
        </p:txBody>
      </p:sp>
      <p:sp>
        <p:nvSpPr>
          <p:cNvPr id="121" name="Google Shape;121;g2b27a88ca1b_0_8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2c1bf6564_1_5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2b2c1bf6564_1_53: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00000"/>
              </a:lnSpc>
              <a:spcBef>
                <a:spcPts val="0"/>
              </a:spcBef>
              <a:spcAft>
                <a:spcPts val="0"/>
              </a:spcAft>
              <a:buSzPts val="1400"/>
              <a:buNone/>
            </a:pPr>
            <a:r>
              <a:rPr lang="nl-NL"/>
              <a:t>Problems:</a:t>
            </a:r>
            <a:endParaRPr/>
          </a:p>
          <a:p>
            <a:pPr indent="0" lvl="0" marL="0" rtl="0" algn="l">
              <a:spcBef>
                <a:spcPts val="0"/>
              </a:spcBef>
              <a:spcAft>
                <a:spcPts val="0"/>
              </a:spcAft>
              <a:buSzPts val="1400"/>
              <a:buNone/>
            </a:pPr>
            <a:r>
              <a:rPr lang="nl-NL">
                <a:solidFill>
                  <a:srgbClr val="0F0F0F"/>
                </a:solidFill>
                <a:latin typeface="Roboto"/>
                <a:ea typeface="Roboto"/>
                <a:cs typeface="Roboto"/>
                <a:sym typeface="Roboto"/>
              </a:rPr>
              <a:t>Looking at the previous metrics, we could see that some of them were lower than acceptable for a good neural network. As explained earlier, this is due to the model's probabilistic prediction mechanism. A considered approach of correcting the errors linked to the probabilistic approach of the NN model is setting a treshold. We considered implementing this approach, but finally it was aborted due to the differences between the confidence levels in different predictions. The initial idea was to set the treshold to 0.5. As visible on figure \ref{fig:nn_predictions}, for some predictions, the maximum probability for an odor to be present is below 0.5 even though this odor would be relevant for our prediction. In this case we could lower the treshold, but the it would take non relevant odors into consideration as well, when the average confidence level is high.</a:t>
            </a:r>
            <a:endParaRPr/>
          </a:p>
          <a:p>
            <a:pPr indent="0" lvl="0" marL="0" rtl="0" algn="l">
              <a:lnSpc>
                <a:spcPct val="100000"/>
              </a:lnSpc>
              <a:spcBef>
                <a:spcPts val="0"/>
              </a:spcBef>
              <a:spcAft>
                <a:spcPts val="0"/>
              </a:spcAft>
              <a:buSzPts val="1400"/>
              <a:buNone/>
            </a:pPr>
            <a:r>
              <a:rPr lang="nl-NL"/>
              <a:t>Solution:</a:t>
            </a:r>
            <a:endParaRPr/>
          </a:p>
          <a:p>
            <a:pPr indent="0" lvl="0" marL="0" rtl="0" algn="l">
              <a:lnSpc>
                <a:spcPct val="100000"/>
              </a:lnSpc>
              <a:spcBef>
                <a:spcPts val="0"/>
              </a:spcBef>
              <a:spcAft>
                <a:spcPts val="0"/>
              </a:spcAft>
              <a:buSzPts val="1400"/>
              <a:buNone/>
            </a:pPr>
            <a:r>
              <a:rPr lang="nl-NL">
                <a:solidFill>
                  <a:srgbClr val="0F0F0F"/>
                </a:solidFill>
                <a:latin typeface="Roboto"/>
                <a:ea typeface="Roboto"/>
                <a:cs typeface="Roboto"/>
                <a:sym typeface="Roboto"/>
              </a:rPr>
              <a:t>A possible remediation is taking only the top 3 predictions, by their values and considering them as positives, and the rest as negatives. Then we can compare these 3 odors with the expected odors and we don’t need to define a treshold. Of course, this is a partial solution, because if there are 2 or 4 expected odors, it will still predict 3. Like this we could have a binary output and then obtain better results on the metrics</a:t>
            </a:r>
            <a:endParaRPr/>
          </a:p>
        </p:txBody>
      </p:sp>
      <p:sp>
        <p:nvSpPr>
          <p:cNvPr id="619" name="Google Shape;619;g2b2c1bf6564_1_5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b2c1bf6564_1_6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2b2c1bf6564_1_6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00000"/>
              </a:lnSpc>
              <a:spcBef>
                <a:spcPts val="0"/>
              </a:spcBef>
              <a:spcAft>
                <a:spcPts val="0"/>
              </a:spcAft>
              <a:buSzPts val="1400"/>
              <a:buNone/>
            </a:pPr>
            <a:r>
              <a:rPr lang="nl-NL"/>
              <a:t>With the new method of getting predictions, we could develop a new metric, that we called similarity metric.</a:t>
            </a:r>
            <a:r>
              <a:rPr lang="nl-NL">
                <a:solidFill>
                  <a:srgbClr val="374151"/>
                </a:solidFill>
                <a:latin typeface="Roboto"/>
                <a:ea typeface="Roboto"/>
                <a:cs typeface="Roboto"/>
                <a:sym typeface="Roboto"/>
              </a:rPr>
              <a:t>. This metric works in the following way : It counts the number of odors that match between the predicted and expected sets. Then the metric calculates the proportion of these matches relative to the number of actual odors, with a maximum consideration of three. By basing the proportion on up to three odors, this metric mitigates some of the inaccuracies inherent in a model that rigidly predicts three odors. This new metric offers a more nuanced assessment of the model's predictive accuracy in the context of our specific problem domain.</a:t>
            </a:r>
            <a:endParaRPr>
              <a:solidFill>
                <a:srgbClr val="37415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solidFill>
                <a:srgbClr val="374151"/>
              </a:solidFill>
              <a:latin typeface="Roboto"/>
              <a:ea typeface="Roboto"/>
              <a:cs typeface="Roboto"/>
              <a:sym typeface="Roboto"/>
            </a:endParaRPr>
          </a:p>
          <a:p>
            <a:pPr indent="0" lvl="0" marL="0" rtl="0" algn="l">
              <a:lnSpc>
                <a:spcPct val="100000"/>
              </a:lnSpc>
              <a:spcBef>
                <a:spcPts val="0"/>
              </a:spcBef>
              <a:spcAft>
                <a:spcPts val="0"/>
              </a:spcAft>
              <a:buSzPts val="1400"/>
              <a:buNone/>
            </a:pPr>
            <a:r>
              <a:rPr lang="nl-NL">
                <a:solidFill>
                  <a:srgbClr val="374151"/>
                </a:solidFill>
                <a:latin typeface="Roboto"/>
                <a:ea typeface="Roboto"/>
                <a:cs typeface="Roboto"/>
                <a:sym typeface="Roboto"/>
              </a:rPr>
              <a:t>An important metric for our models is the Jaccard Score. It is very similar to our similarity metric. It takes the overlap between the top 3 odors and the expected odors. It gives lower values, because here there is counterbalancing of the limitation linked to the fixed number of predicted odors.</a:t>
            </a:r>
            <a:endParaRPr>
              <a:solidFill>
                <a:srgbClr val="374151"/>
              </a:solidFill>
              <a:latin typeface="Roboto"/>
              <a:ea typeface="Roboto"/>
              <a:cs typeface="Roboto"/>
              <a:sym typeface="Roboto"/>
            </a:endParaRPr>
          </a:p>
          <a:p>
            <a:pPr indent="0" lvl="0" marL="0" rtl="0" algn="l">
              <a:lnSpc>
                <a:spcPct val="100000"/>
              </a:lnSpc>
              <a:spcBef>
                <a:spcPts val="0"/>
              </a:spcBef>
              <a:spcAft>
                <a:spcPts val="0"/>
              </a:spcAft>
              <a:buSzPts val="1400"/>
              <a:buNone/>
            </a:pPr>
            <a:r>
              <a:rPr lang="nl-NL">
                <a:solidFill>
                  <a:srgbClr val="374151"/>
                </a:solidFill>
                <a:latin typeface="Roboto"/>
                <a:ea typeface="Roboto"/>
                <a:cs typeface="Roboto"/>
                <a:sym typeface="Roboto"/>
              </a:rPr>
              <a:t>We also computed other metrics as welle such as Accuracy, Precision, Recall, F1-score and hamming loss.</a:t>
            </a:r>
            <a:endParaRPr>
              <a:solidFill>
                <a:srgbClr val="374151"/>
              </a:solidFill>
              <a:latin typeface="Roboto"/>
              <a:ea typeface="Roboto"/>
              <a:cs typeface="Roboto"/>
              <a:sym typeface="Roboto"/>
            </a:endParaRPr>
          </a:p>
        </p:txBody>
      </p:sp>
      <p:sp>
        <p:nvSpPr>
          <p:cNvPr id="631" name="Google Shape;631;g2b2c1bf6564_1_6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b2c1bf6564_1_8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g2b2c1bf6564_1_8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a:p>
            <a:pPr indent="0" lvl="0" marL="0" rtl="0" algn="l">
              <a:lnSpc>
                <a:spcPct val="115000"/>
              </a:lnSpc>
              <a:spcBef>
                <a:spcPts val="0"/>
              </a:spcBef>
              <a:spcAft>
                <a:spcPts val="0"/>
              </a:spcAft>
              <a:buClr>
                <a:schemeClr val="dk1"/>
              </a:buClr>
              <a:buSzPts val="1100"/>
              <a:buFont typeface="Arial"/>
              <a:buNone/>
            </a:pPr>
            <a:r>
              <a:rPr lang="nl-NL">
                <a:solidFill>
                  <a:srgbClr val="374151"/>
                </a:solidFill>
                <a:latin typeface="Roboto"/>
                <a:ea typeface="Roboto"/>
                <a:cs typeface="Roboto"/>
                <a:sym typeface="Roboto"/>
              </a:rPr>
              <a:t>Our new approach significantly improved recall, reaching approximately 31%, by enabling the model to make binary predictions about odor presence, thus enhancing its discriminative capability. Despite this improvement, the need for higher-quality data is evident to further elevate performance.</a:t>
            </a:r>
            <a:endParaRPr>
              <a:solidFill>
                <a:srgbClr val="37415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a:solidFill>
                <a:srgbClr val="374151"/>
              </a:solidFill>
              <a:latin typeface="Roboto"/>
              <a:ea typeface="Roboto"/>
              <a:cs typeface="Roboto"/>
              <a:sym typeface="Roboto"/>
            </a:endParaRPr>
          </a:p>
        </p:txBody>
      </p:sp>
      <p:sp>
        <p:nvSpPr>
          <p:cNvPr id="642" name="Google Shape;642;g2b2c1bf6564_1_8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b27a88ca1b_0_44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b27a88ca1b_0_44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Stephan</a:t>
            </a:r>
            <a:endParaRPr/>
          </a:p>
        </p:txBody>
      </p:sp>
      <p:sp>
        <p:nvSpPr>
          <p:cNvPr id="651" name="Google Shape;651;g2b27a88ca1b_0_44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2f3833947_1_1: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b2f3833947_1_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Stephan</a:t>
            </a:r>
            <a:endParaRPr/>
          </a:p>
          <a:p>
            <a:pPr indent="0" lvl="0" marL="0" rtl="0" algn="l">
              <a:spcBef>
                <a:spcPts val="0"/>
              </a:spcBef>
              <a:spcAft>
                <a:spcPts val="0"/>
              </a:spcAft>
              <a:buNone/>
            </a:pPr>
            <a:r>
              <a:t/>
            </a:r>
            <a:endParaRPr/>
          </a:p>
          <a:p>
            <a:pPr indent="0" lvl="0" marL="0" rtl="0" algn="l">
              <a:spcBef>
                <a:spcPts val="0"/>
              </a:spcBef>
              <a:spcAft>
                <a:spcPts val="0"/>
              </a:spcAft>
              <a:buNone/>
            </a:pPr>
            <a:r>
              <a:rPr lang="nl-NL"/>
              <a:t>Second problem is that the search is done on validation data. Hyperparameters might be optimized for validation data but work less well on test data → doesn’t generalize well</a:t>
            </a:r>
            <a:endParaRPr/>
          </a:p>
          <a:p>
            <a:pPr indent="0" lvl="0" marL="0" rtl="0" algn="l">
              <a:spcBef>
                <a:spcPts val="0"/>
              </a:spcBef>
              <a:spcAft>
                <a:spcPts val="0"/>
              </a:spcAft>
              <a:buNone/>
            </a:pPr>
            <a:r>
              <a:rPr lang="nl-NL"/>
              <a:t>Larger amount of data might help</a:t>
            </a:r>
            <a:endParaRPr/>
          </a:p>
        </p:txBody>
      </p:sp>
      <p:sp>
        <p:nvSpPr>
          <p:cNvPr id="660" name="Google Shape;660;g2b2f3833947_1_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380954154_0_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2a380954154_0_9: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Mathias</a:t>
            </a:r>
            <a:endParaRPr/>
          </a:p>
        </p:txBody>
      </p:sp>
      <p:sp>
        <p:nvSpPr>
          <p:cNvPr id="670" name="Google Shape;670;g2a380954154_0_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b27a88ca1b_0_46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g2b27a88ca1b_0_46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Mireia</a:t>
            </a:r>
            <a:endParaRPr/>
          </a:p>
        </p:txBody>
      </p:sp>
      <p:sp>
        <p:nvSpPr>
          <p:cNvPr id="681" name="Google Shape;681;g2b27a88ca1b_0_46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b2d490a2e0_1_8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b2d490a2e0_1_8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Mireia</a:t>
            </a:r>
            <a:endParaRPr/>
          </a:p>
        </p:txBody>
      </p:sp>
      <p:sp>
        <p:nvSpPr>
          <p:cNvPr id="693" name="Google Shape;693;g2b2d490a2e0_1_8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8bee19923b_0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Mireia</a:t>
            </a:r>
            <a:endParaRPr/>
          </a:p>
        </p:txBody>
      </p:sp>
      <p:sp>
        <p:nvSpPr>
          <p:cNvPr id="699" name="Google Shape;699;g28bee19923b_0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b2d490a2e0_1_9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b2d490a2e0_1_9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Lazar</a:t>
            </a:r>
            <a:endParaRPr/>
          </a:p>
        </p:txBody>
      </p:sp>
      <p:sp>
        <p:nvSpPr>
          <p:cNvPr id="707" name="Google Shape;707;g2b2d490a2e0_1_9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27a88ca1b_0_34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b27a88ca1b_0_34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Stephan</a:t>
            </a:r>
            <a:endParaRPr/>
          </a:p>
        </p:txBody>
      </p:sp>
      <p:sp>
        <p:nvSpPr>
          <p:cNvPr id="129" name="Google Shape;129;g2b27a88ca1b_0_34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NL"/>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b27a88ca1b_0_41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b27a88ca1b_0_41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Lazar</a:t>
            </a:r>
            <a:endParaRPr/>
          </a:p>
          <a:p>
            <a:pPr indent="0" lvl="0" marL="0" rtl="0" algn="l">
              <a:lnSpc>
                <a:spcPct val="115000"/>
              </a:lnSpc>
              <a:spcBef>
                <a:spcPts val="0"/>
              </a:spcBef>
              <a:spcAft>
                <a:spcPts val="0"/>
              </a:spcAft>
              <a:buClr>
                <a:schemeClr val="dk1"/>
              </a:buClr>
              <a:buSzPts val="1100"/>
              <a:buFont typeface="Arial"/>
              <a:buNone/>
            </a:pPr>
            <a:r>
              <a:rPr lang="nl-NL"/>
              <a:t>Regarding the Research Questions initially stated, the results of this project demonstrate that a Deep Learning model can in fact distinguish odorant from non-odorant molecules, although not to the fullest extent. </a:t>
            </a:r>
            <a:r>
              <a:rPr lang="nl-NL"/>
              <a:t>Additionally</a:t>
            </a:r>
            <a:r>
              <a:rPr lang="nl-NL"/>
              <a:t>, we have seen that several Machine Learning and Deep Learning models can assign correct odor descriptors to molecules to some degree, but the limited available data in combination with the high amount of labels complicated both tasks. </a:t>
            </a:r>
            <a:endParaRPr/>
          </a:p>
          <a:p>
            <a:pPr indent="0" lvl="0" marL="0" rtl="0" algn="l">
              <a:lnSpc>
                <a:spcPct val="115000"/>
              </a:lnSpc>
              <a:spcBef>
                <a:spcPts val="0"/>
              </a:spcBef>
              <a:spcAft>
                <a:spcPts val="0"/>
              </a:spcAft>
              <a:buNone/>
            </a:pPr>
            <a:r>
              <a:rPr lang="nl-NL"/>
              <a:t>Finally, the results indicated that different models perform better / worse with respects to different metrics and that Data Fusion in particular High-Level Data Fusion, improves the performance of the models for both tasks.</a:t>
            </a:r>
            <a:endParaRPr/>
          </a:p>
        </p:txBody>
      </p:sp>
      <p:sp>
        <p:nvSpPr>
          <p:cNvPr id="714" name="Google Shape;714;g2b27a88ca1b_0_41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2c1bf6564_1_10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b2c1bf6564_1_10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Lazar</a:t>
            </a:r>
            <a:endParaRPr/>
          </a:p>
          <a:p>
            <a:pPr indent="0" lvl="0" marL="0" rtl="0" algn="l">
              <a:lnSpc>
                <a:spcPct val="115000"/>
              </a:lnSpc>
              <a:spcBef>
                <a:spcPts val="0"/>
              </a:spcBef>
              <a:spcAft>
                <a:spcPts val="0"/>
              </a:spcAft>
              <a:buNone/>
            </a:pPr>
            <a:r>
              <a:rPr lang="nl-NL"/>
              <a:t>In summary, we're really happy with what we've managed to do in this project. Even though we didn't get super accurate predictions about the smells, we achieved our main goals like trying out and learning about different ways to make predictions with computers.This was the first big project for us in our master studies, and it taught us a lot. It was the first time for many of us to try out artificial intelligence models by ourselves, which was very enriching and taught us a many new things. We ran into some problems and didn't get everything right the first time, but figuring out those issues taught us a lot that we'll use in the future. Choosing this topic was a great choice. It let us dive deep into how to make predictions using computers, giving us a lot of practice and learning. We're finishing this project with a lot of new knowledge and skills, and we feel very happy about it.</a:t>
            </a:r>
            <a:endParaRPr/>
          </a:p>
          <a:p>
            <a:pPr indent="0" lvl="0" marL="0" rtl="0" algn="l">
              <a:lnSpc>
                <a:spcPct val="115000"/>
              </a:lnSpc>
              <a:spcBef>
                <a:spcPts val="1500"/>
              </a:spcBef>
              <a:spcAft>
                <a:spcPts val="0"/>
              </a:spcAft>
              <a:buNone/>
            </a:pPr>
            <a:r>
              <a:t/>
            </a:r>
            <a:endParaRPr/>
          </a:p>
        </p:txBody>
      </p:sp>
      <p:sp>
        <p:nvSpPr>
          <p:cNvPr id="722" name="Google Shape;722;g2b2c1bf6564_1_10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8b9d51b001_0_4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g28b9d51b001_0_44: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Lazar</a:t>
            </a:r>
            <a:endParaRPr/>
          </a:p>
        </p:txBody>
      </p:sp>
      <p:sp>
        <p:nvSpPr>
          <p:cNvPr id="730" name="Google Shape;730;g28b9d51b001_0_4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NL"/>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c1bf6564_1_111: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2b2c1bf6564_1_11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g2b2c1bf6564_1_11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b2c1bf6564_2_2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2b2c1bf6564_2_2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g2b2c1bf6564_2_2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2c1bf6564_2_3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g2b2c1bf6564_2_35: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g2b2c1bf6564_2_3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2d490a2e0_1_5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2d490a2e0_1_5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p:txBody>
      </p:sp>
      <p:sp>
        <p:nvSpPr>
          <p:cNvPr id="137" name="Google Shape;137;g2b2d490a2e0_1_5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27a88ca1b_0_467: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b27a88ca1b_0_46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NL"/>
              <a:t>Mathias</a:t>
            </a:r>
            <a:endParaRPr/>
          </a:p>
          <a:p>
            <a:pPr indent="0" lvl="0" marL="0" rtl="0" algn="l">
              <a:lnSpc>
                <a:spcPct val="115000"/>
              </a:lnSpc>
              <a:spcBef>
                <a:spcPts val="0"/>
              </a:spcBef>
              <a:spcAft>
                <a:spcPts val="0"/>
              </a:spcAft>
              <a:buSzPts val="1100"/>
              <a:buNone/>
            </a:pPr>
            <a:r>
              <a:rPr lang="nl-NL" sz="1050">
                <a:latin typeface="Arial"/>
                <a:ea typeface="Arial"/>
                <a:cs typeface="Arial"/>
                <a:sym typeface="Arial"/>
              </a:rPr>
              <a:t>A very important part of our project is the extraction of the features from the molecules, in order to make the molecules machine readable. We will use the features to fit the molecules into our prediction systems and to predict on them. There already exists a certain amount of work done That I will present you now.</a:t>
            </a:r>
            <a:endParaRPr sz="1050">
              <a:latin typeface="Arial"/>
              <a:ea typeface="Arial"/>
              <a:cs typeface="Arial"/>
              <a:sym typeface="Arial"/>
            </a:endParaRPr>
          </a:p>
          <a:p>
            <a:pPr indent="0" lvl="0" marL="0" rtl="0" algn="l">
              <a:lnSpc>
                <a:spcPct val="115000"/>
              </a:lnSpc>
              <a:spcBef>
                <a:spcPts val="0"/>
              </a:spcBef>
              <a:spcAft>
                <a:spcPts val="0"/>
              </a:spcAft>
              <a:buSzPts val="1100"/>
              <a:buNone/>
            </a:pPr>
            <a:r>
              <a:rPr lang="nl-NL" sz="1050">
                <a:latin typeface="Arial"/>
                <a:ea typeface="Arial"/>
                <a:cs typeface="Arial"/>
                <a:sym typeface="Arial"/>
              </a:rPr>
              <a:t>The first tool is RDKit, that is a free open source cheminformatic toolkit. It uses the SMILES (Simplified Molecular Input Line Entry System) notation, is available in Python and for example allows to find similarities between molecules. This tool will be very useful for us for the feature extraction.</a:t>
            </a:r>
            <a:endParaRPr sz="1050">
              <a:latin typeface="Arial"/>
              <a:ea typeface="Arial"/>
              <a:cs typeface="Arial"/>
              <a:sym typeface="Arial"/>
            </a:endParaRPr>
          </a:p>
        </p:txBody>
      </p:sp>
      <p:sp>
        <p:nvSpPr>
          <p:cNvPr id="144" name="Google Shape;144;g2b27a88ca1b_0_46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N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27a88ca1b_0_381: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27a88ca1b_0_38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NL"/>
              <a:t>Mathias</a:t>
            </a:r>
            <a:endParaRPr/>
          </a:p>
          <a:p>
            <a:pPr indent="0" lvl="0" marL="0" rtl="0" algn="l">
              <a:spcBef>
                <a:spcPts val="0"/>
              </a:spcBef>
              <a:spcAft>
                <a:spcPts val="0"/>
              </a:spcAft>
              <a:buNone/>
            </a:pPr>
            <a:r>
              <a:t/>
            </a:r>
            <a:endParaRPr/>
          </a:p>
          <a:p>
            <a:pPr indent="0" lvl="0" marL="0" rtl="0" algn="l">
              <a:spcBef>
                <a:spcPts val="0"/>
              </a:spcBef>
              <a:spcAft>
                <a:spcPts val="0"/>
              </a:spcAft>
              <a:buNone/>
            </a:pPr>
            <a:r>
              <a:rPr lang="nl-NL"/>
              <a:t>when one class classification? # 4300~ normal class, 57 anomalies</a:t>
            </a:r>
            <a:endParaRPr/>
          </a:p>
          <a:p>
            <a:pPr indent="0" lvl="0" marL="0" rtl="0" algn="l">
              <a:spcBef>
                <a:spcPts val="0"/>
              </a:spcBef>
              <a:spcAft>
                <a:spcPts val="0"/>
              </a:spcAft>
              <a:buNone/>
            </a:pPr>
            <a:r>
              <a:rPr lang="nl-NL"/>
              <a:t>why autoencoders? </a:t>
            </a:r>
            <a:endParaRPr/>
          </a:p>
          <a:p>
            <a:pPr indent="0" lvl="0" marL="0" rtl="0" algn="l">
              <a:spcBef>
                <a:spcPts val="0"/>
              </a:spcBef>
              <a:spcAft>
                <a:spcPts val="0"/>
              </a:spcAft>
              <a:buNone/>
            </a:pPr>
            <a:r>
              <a:rPr lang="nl-NL"/>
              <a:t>Autoencoders </a:t>
            </a:r>
            <a:endParaRPr/>
          </a:p>
          <a:p>
            <a:pPr indent="-317500" lvl="0" marL="457200" rtl="0" algn="l">
              <a:spcBef>
                <a:spcPts val="0"/>
              </a:spcBef>
              <a:spcAft>
                <a:spcPts val="0"/>
              </a:spcAft>
              <a:buSzPts val="1400"/>
              <a:buChar char="●"/>
            </a:pPr>
            <a:r>
              <a:rPr lang="nl-NL"/>
              <a:t>learning to reconstruct the features</a:t>
            </a:r>
            <a:endParaRPr/>
          </a:p>
          <a:p>
            <a:pPr indent="-317500" lvl="1" marL="914400" rtl="0" algn="l">
              <a:spcBef>
                <a:spcPts val="0"/>
              </a:spcBef>
              <a:spcAft>
                <a:spcPts val="0"/>
              </a:spcAft>
              <a:buSzPts val="1400"/>
              <a:buChar char="○"/>
            </a:pPr>
            <a:r>
              <a:rPr lang="nl-NL"/>
              <a:t>using the </a:t>
            </a:r>
            <a:r>
              <a:rPr lang="nl-NL"/>
              <a:t>reconstruction</a:t>
            </a:r>
            <a:r>
              <a:rPr lang="nl-NL"/>
              <a:t> error</a:t>
            </a:r>
            <a:endParaRPr/>
          </a:p>
          <a:p>
            <a:pPr indent="-317500" lvl="1" marL="914400" rtl="0" algn="l">
              <a:spcBef>
                <a:spcPts val="0"/>
              </a:spcBef>
              <a:spcAft>
                <a:spcPts val="0"/>
              </a:spcAft>
              <a:buSzPts val="1400"/>
              <a:buChar char="○"/>
            </a:pPr>
            <a:r>
              <a:rPr lang="nl-NL"/>
              <a:t>higher reconstruction error than a threshold =&gt; anomalies)</a:t>
            </a:r>
            <a:endParaRPr/>
          </a:p>
          <a:p>
            <a:pPr indent="-317500" lvl="0" marL="457200" rtl="0" algn="l">
              <a:spcBef>
                <a:spcPts val="0"/>
              </a:spcBef>
              <a:spcAft>
                <a:spcPts val="0"/>
              </a:spcAft>
              <a:buSzPts val="1400"/>
              <a:buChar char="●"/>
            </a:pPr>
            <a:r>
              <a:rPr lang="nl-NL"/>
              <a:t>Captures complex data nuances</a:t>
            </a:r>
            <a:endParaRPr/>
          </a:p>
          <a:p>
            <a:pPr indent="-317500" lvl="0" marL="457200" rtl="0" algn="l">
              <a:spcBef>
                <a:spcPts val="0"/>
              </a:spcBef>
              <a:spcAft>
                <a:spcPts val="0"/>
              </a:spcAft>
              <a:buSzPts val="1400"/>
              <a:buChar char="●"/>
            </a:pPr>
            <a:r>
              <a:rPr lang="nl-NL"/>
              <a:t>Handles imbalanced datasets well</a:t>
            </a:r>
            <a:endParaRPr/>
          </a:p>
          <a:p>
            <a:pPr indent="0" lvl="0" marL="0" rtl="0" algn="l">
              <a:spcBef>
                <a:spcPts val="0"/>
              </a:spcBef>
              <a:spcAft>
                <a:spcPts val="0"/>
              </a:spcAft>
              <a:buNone/>
            </a:pPr>
            <a:r>
              <a:t/>
            </a:r>
            <a:endParaRPr/>
          </a:p>
        </p:txBody>
      </p:sp>
      <p:sp>
        <p:nvSpPr>
          <p:cNvPr id="152" name="Google Shape;152;g2b27a88ca1b_0_38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N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blue">
  <p:cSld name="Title slide dark blue">
    <p:bg>
      <p:bgPr>
        <a:solidFill>
          <a:schemeClr val="dk1"/>
        </a:solidFill>
      </p:bgPr>
    </p:bg>
    <p:spTree>
      <p:nvGrpSpPr>
        <p:cNvPr id="15" name="Shape 15"/>
        <p:cNvGrpSpPr/>
        <p:nvPr/>
      </p:nvGrpSpPr>
      <p:grpSpPr>
        <a:xfrm>
          <a:off x="0" y="0"/>
          <a:ext cx="0" cy="0"/>
          <a:chOff x="0" y="0"/>
          <a:chExt cx="0" cy="0"/>
        </a:xfrm>
      </p:grpSpPr>
      <p:pic>
        <p:nvPicPr>
          <p:cNvPr descr="UM40_RGB_B_diap.png" id="16" name="Google Shape;16;p9"/>
          <p:cNvPicPr preferRelativeResize="0"/>
          <p:nvPr/>
        </p:nvPicPr>
        <p:blipFill rotWithShape="1">
          <a:blip r:embed="rId2">
            <a:alphaModFix/>
          </a:blip>
          <a:srcRect b="0" l="0" r="20321" t="0"/>
          <a:stretch/>
        </p:blipFill>
        <p:spPr>
          <a:xfrm>
            <a:off x="360001" y="4630499"/>
            <a:ext cx="1590638" cy="381853"/>
          </a:xfrm>
          <a:prstGeom prst="rect">
            <a:avLst/>
          </a:prstGeom>
          <a:noFill/>
          <a:ln>
            <a:noFill/>
          </a:ln>
        </p:spPr>
      </p:pic>
      <p:sp>
        <p:nvSpPr>
          <p:cNvPr id="17" name="Google Shape;17;p9"/>
          <p:cNvSpPr txBox="1"/>
          <p:nvPr>
            <p:ph type="ctrTitle"/>
          </p:nvPr>
        </p:nvSpPr>
        <p:spPr>
          <a:xfrm>
            <a:off x="564588" y="189852"/>
            <a:ext cx="6598342" cy="16539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5400"/>
              <a:buFont typeface="Calibri"/>
              <a:buNone/>
              <a:defRPr sz="5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9"/>
          <p:cNvSpPr txBox="1"/>
          <p:nvPr>
            <p:ph idx="1" type="subTitle"/>
          </p:nvPr>
        </p:nvSpPr>
        <p:spPr>
          <a:xfrm>
            <a:off x="564588" y="1829639"/>
            <a:ext cx="4196618"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sp>
        <p:nvSpPr>
          <p:cNvPr id="19" name="Google Shape;19;p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photo slide">
  <p:cSld name="Text/photo slide">
    <p:spTree>
      <p:nvGrpSpPr>
        <p:cNvPr id="67" name="Shape 67"/>
        <p:cNvGrpSpPr/>
        <p:nvPr/>
      </p:nvGrpSpPr>
      <p:grpSpPr>
        <a:xfrm>
          <a:off x="0" y="0"/>
          <a:ext cx="0" cy="0"/>
          <a:chOff x="0" y="0"/>
          <a:chExt cx="0" cy="0"/>
        </a:xfrm>
      </p:grpSpPr>
      <p:sp>
        <p:nvSpPr>
          <p:cNvPr id="68" name="Google Shape;68;p13"/>
          <p:cNvSpPr txBox="1"/>
          <p:nvPr>
            <p:ph type="title"/>
          </p:nvPr>
        </p:nvSpPr>
        <p:spPr>
          <a:xfrm>
            <a:off x="360001" y="310695"/>
            <a:ext cx="3934625" cy="1174423"/>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 type="body"/>
          </p:nvPr>
        </p:nvSpPr>
        <p:spPr>
          <a:xfrm>
            <a:off x="360001" y="1485117"/>
            <a:ext cx="3934624" cy="285757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0"/>
              </a:spcBef>
              <a:spcAft>
                <a:spcPts val="0"/>
              </a:spcAft>
              <a:buClr>
                <a:schemeClr val="dk1"/>
              </a:buClr>
              <a:buSzPts val="1800"/>
              <a:buChar char="-"/>
              <a:defRPr/>
            </a:lvl2pPr>
            <a:lvl3pPr indent="-228600" lvl="2" marL="1371600" algn="l">
              <a:lnSpc>
                <a:spcPct val="100000"/>
              </a:lnSpc>
              <a:spcBef>
                <a:spcPts val="0"/>
              </a:spcBef>
              <a:spcAft>
                <a:spcPts val="0"/>
              </a:spcAft>
              <a:buClr>
                <a:schemeClr val="dk1"/>
              </a:buClr>
              <a:buSzPts val="2400"/>
              <a:buNone/>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 name="Google Shape;70;p13"/>
          <p:cNvSpPr txBox="1"/>
          <p:nvPr>
            <p:ph idx="10" type="dt"/>
          </p:nvPr>
        </p:nvSpPr>
        <p:spPr>
          <a:xfrm>
            <a:off x="4595043" y="4738971"/>
            <a:ext cx="550734"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3"/>
          <p:cNvSpPr txBox="1"/>
          <p:nvPr>
            <p:ph idx="11" type="ftr"/>
          </p:nvPr>
        </p:nvSpPr>
        <p:spPr>
          <a:xfrm>
            <a:off x="4745252" y="4738971"/>
            <a:ext cx="3449951"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2" type="sldNum"/>
          </p:nvPr>
        </p:nvSpPr>
        <p:spPr>
          <a:xfrm>
            <a:off x="8195205" y="4738800"/>
            <a:ext cx="56997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
        <p:nvSpPr>
          <p:cNvPr id="73" name="Google Shape;73;p13"/>
          <p:cNvSpPr/>
          <p:nvPr>
            <p:ph idx="2" type="pic"/>
          </p:nvPr>
        </p:nvSpPr>
        <p:spPr>
          <a:xfrm>
            <a:off x="4595044" y="0"/>
            <a:ext cx="4548957" cy="5143500"/>
          </a:xfrm>
          <a:prstGeom prst="rect">
            <a:avLst/>
          </a:prstGeom>
          <a:solidFill>
            <a:srgbClr val="D8D8D8"/>
          </a:solidFill>
          <a:ln>
            <a:noFill/>
          </a:ln>
        </p:spPr>
      </p:sp>
      <p:pic>
        <p:nvPicPr>
          <p:cNvPr id="74" name="Google Shape;74;p13"/>
          <p:cNvPicPr preferRelativeResize="0"/>
          <p:nvPr/>
        </p:nvPicPr>
        <p:blipFill rotWithShape="1">
          <a:blip r:embed="rId2">
            <a:alphaModFix/>
          </a:blip>
          <a:srcRect b="0" l="0" r="19769" t="0"/>
          <a:stretch/>
        </p:blipFill>
        <p:spPr>
          <a:xfrm>
            <a:off x="360001" y="4630216"/>
            <a:ext cx="1602792" cy="37973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lide">
  <p:cSld name="Photo slide">
    <p:bg>
      <p:bgPr>
        <a:solidFill>
          <a:schemeClr val="lt1"/>
        </a:solidFill>
      </p:bgPr>
    </p:bg>
    <p:spTree>
      <p:nvGrpSpPr>
        <p:cNvPr id="75" name="Shape 75"/>
        <p:cNvGrpSpPr/>
        <p:nvPr/>
      </p:nvGrpSpPr>
      <p:grpSpPr>
        <a:xfrm>
          <a:off x="0" y="0"/>
          <a:ext cx="0" cy="0"/>
          <a:chOff x="0" y="0"/>
          <a:chExt cx="0" cy="0"/>
        </a:xfrm>
      </p:grpSpPr>
      <p:sp>
        <p:nvSpPr>
          <p:cNvPr id="76" name="Google Shape;76;p14"/>
          <p:cNvSpPr/>
          <p:nvPr>
            <p:ph idx="2" type="pic"/>
          </p:nvPr>
        </p:nvSpPr>
        <p:spPr>
          <a:xfrm>
            <a:off x="0" y="0"/>
            <a:ext cx="9144000" cy="5143500"/>
          </a:xfrm>
          <a:prstGeom prst="rect">
            <a:avLst/>
          </a:prstGeom>
          <a:solidFill>
            <a:srgbClr val="D8D8D8"/>
          </a:solidFill>
          <a:ln>
            <a:noFill/>
          </a:ln>
        </p:spPr>
      </p:sp>
      <p:sp>
        <p:nvSpPr>
          <p:cNvPr id="77" name="Google Shape;77;p14"/>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
          <p:cNvSpPr txBox="1"/>
          <p:nvPr>
            <p:ph idx="11" type="ftr"/>
          </p:nvPr>
        </p:nvSpPr>
        <p:spPr>
          <a:xfrm>
            <a:off x="4359967" y="4738800"/>
            <a:ext cx="374188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
        <p:nvSpPr>
          <p:cNvPr id="80" name="Google Shape;80;p14"/>
          <p:cNvSpPr txBox="1"/>
          <p:nvPr>
            <p:ph idx="1" type="body"/>
          </p:nvPr>
        </p:nvSpPr>
        <p:spPr>
          <a:xfrm>
            <a:off x="358700" y="4686937"/>
            <a:ext cx="1533600" cy="233363"/>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800"/>
              <a:buNone/>
              <a:defRPr sz="800"/>
            </a:lvl1pPr>
            <a:lvl2pPr indent="-228600" lvl="1" marL="914400" algn="l">
              <a:lnSpc>
                <a:spcPct val="100000"/>
              </a:lnSpc>
              <a:spcBef>
                <a:spcPts val="0"/>
              </a:spcBef>
              <a:spcAft>
                <a:spcPts val="0"/>
              </a:spcAft>
              <a:buClr>
                <a:schemeClr val="dk1"/>
              </a:buClr>
              <a:buSzPts val="800"/>
              <a:buNone/>
              <a:defRPr sz="800"/>
            </a:lvl2pPr>
            <a:lvl3pPr indent="-228600" lvl="2" marL="1371600" algn="l">
              <a:lnSpc>
                <a:spcPct val="100000"/>
              </a:lnSpc>
              <a:spcBef>
                <a:spcPts val="0"/>
              </a:spcBef>
              <a:spcAft>
                <a:spcPts val="0"/>
              </a:spcAft>
              <a:buClr>
                <a:schemeClr val="dk1"/>
              </a:buClr>
              <a:buSzPts val="800"/>
              <a:buNone/>
              <a:defRPr sz="800"/>
            </a:lvl3pPr>
            <a:lvl4pPr indent="-228600" lvl="3" marL="1828800" algn="l">
              <a:lnSpc>
                <a:spcPct val="100000"/>
              </a:lnSpc>
              <a:spcBef>
                <a:spcPts val="0"/>
              </a:spcBef>
              <a:spcAft>
                <a:spcPts val="0"/>
              </a:spcAft>
              <a:buClr>
                <a:schemeClr val="dk1"/>
              </a:buClr>
              <a:buSzPts val="800"/>
              <a:buNone/>
              <a:defRPr sz="800"/>
            </a:lvl4pPr>
            <a:lvl5pPr indent="-228600" lvl="4" marL="2286000" algn="l">
              <a:lnSpc>
                <a:spcPct val="100000"/>
              </a:lnSpc>
              <a:spcBef>
                <a:spcPts val="0"/>
              </a:spcBef>
              <a:spcAft>
                <a:spcPts val="0"/>
              </a:spcAft>
              <a:buClr>
                <a:schemeClr val="dk1"/>
              </a:buClr>
              <a:buSzPts val="800"/>
              <a:buNone/>
              <a:defRPr sz="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lide">
  <p:cSld name="Table slide">
    <p:spTree>
      <p:nvGrpSpPr>
        <p:cNvPr id="81" name="Shape 81"/>
        <p:cNvGrpSpPr/>
        <p:nvPr/>
      </p:nvGrpSpPr>
      <p:grpSpPr>
        <a:xfrm>
          <a:off x="0" y="0"/>
          <a:ext cx="0" cy="0"/>
          <a:chOff x="0" y="0"/>
          <a:chExt cx="0" cy="0"/>
        </a:xfrm>
      </p:grpSpPr>
      <p:sp>
        <p:nvSpPr>
          <p:cNvPr id="82" name="Google Shape;82;p15"/>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5"/>
          <p:cNvSpPr txBox="1"/>
          <p:nvPr>
            <p:ph idx="11" type="ftr"/>
          </p:nvPr>
        </p:nvSpPr>
        <p:spPr>
          <a:xfrm>
            <a:off x="4273246" y="4738971"/>
            <a:ext cx="3977658"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5"/>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pic>
        <p:nvPicPr>
          <p:cNvPr id="86" name="Google Shape;86;p15"/>
          <p:cNvPicPr preferRelativeResize="0"/>
          <p:nvPr/>
        </p:nvPicPr>
        <p:blipFill rotWithShape="1">
          <a:blip r:embed="rId2">
            <a:alphaModFix/>
          </a:blip>
          <a:srcRect b="0" l="0" r="19769" t="0"/>
          <a:stretch/>
        </p:blipFill>
        <p:spPr>
          <a:xfrm>
            <a:off x="360001" y="4630216"/>
            <a:ext cx="1602792" cy="3797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light blue">
  <p:cSld name="Text slide light blue">
    <p:bg>
      <p:bgPr>
        <a:solidFill>
          <a:schemeClr val="dk2"/>
        </a:solidFill>
      </p:bgPr>
    </p:bg>
    <p:spTree>
      <p:nvGrpSpPr>
        <p:cNvPr id="20" name="Shape 20"/>
        <p:cNvGrpSpPr/>
        <p:nvPr/>
      </p:nvGrpSpPr>
      <p:grpSpPr>
        <a:xfrm>
          <a:off x="0" y="0"/>
          <a:ext cx="0" cy="0"/>
          <a:chOff x="0" y="0"/>
          <a:chExt cx="0" cy="0"/>
        </a:xfrm>
      </p:grpSpPr>
      <p:sp>
        <p:nvSpPr>
          <p:cNvPr id="21" name="Google Shape;21;p12"/>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3200"/>
              <a:buFont typeface="Calibri"/>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 type="body"/>
          </p:nvPr>
        </p:nvSpPr>
        <p:spPr>
          <a:xfrm>
            <a:off x="360000" y="972000"/>
            <a:ext cx="8326799" cy="3333862"/>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Clr>
                <a:schemeClr val="lt1"/>
              </a:buClr>
              <a:buSzPts val="3200"/>
              <a:buChar char="•"/>
              <a:defRPr>
                <a:solidFill>
                  <a:schemeClr val="lt1"/>
                </a:solidFill>
              </a:defRPr>
            </a:lvl1pPr>
            <a:lvl2pPr indent="-406400" lvl="1" marL="914400" algn="l">
              <a:lnSpc>
                <a:spcPct val="100000"/>
              </a:lnSpc>
              <a:spcBef>
                <a:spcPts val="0"/>
              </a:spcBef>
              <a:spcAft>
                <a:spcPts val="0"/>
              </a:spcAft>
              <a:buClr>
                <a:schemeClr val="lt1"/>
              </a:buClr>
              <a:buSzPts val="2800"/>
              <a:buChar char="-"/>
              <a:defRPr>
                <a:solidFill>
                  <a:schemeClr val="lt1"/>
                </a:solidFill>
              </a:defRPr>
            </a:lvl2pPr>
            <a:lvl3pPr indent="-381000" lvl="2" marL="1371600" algn="l">
              <a:lnSpc>
                <a:spcPct val="100000"/>
              </a:lnSpc>
              <a:spcBef>
                <a:spcPts val="0"/>
              </a:spcBef>
              <a:spcAft>
                <a:spcPts val="0"/>
              </a:spcAft>
              <a:buClr>
                <a:schemeClr val="lt1"/>
              </a:buClr>
              <a:buSzPts val="2400"/>
              <a:buChar char="-"/>
              <a:defRPr>
                <a:solidFill>
                  <a:schemeClr val="lt1"/>
                </a:solidFill>
              </a:defRPr>
            </a:lvl3pPr>
            <a:lvl4pPr indent="-355600" lvl="3" marL="1828800" algn="l">
              <a:lnSpc>
                <a:spcPct val="100000"/>
              </a:lnSpc>
              <a:spcBef>
                <a:spcPts val="0"/>
              </a:spcBef>
              <a:spcAft>
                <a:spcPts val="0"/>
              </a:spcAft>
              <a:buClr>
                <a:schemeClr val="lt1"/>
              </a:buClr>
              <a:buSzPts val="2000"/>
              <a:buChar char="-"/>
              <a:defRPr>
                <a:solidFill>
                  <a:schemeClr val="lt1"/>
                </a:solidFill>
              </a:defRPr>
            </a:lvl4pPr>
            <a:lvl5pPr indent="-355600" lvl="4" marL="2286000" algn="l">
              <a:lnSpc>
                <a:spcPct val="100000"/>
              </a:lnSpc>
              <a:spcBef>
                <a:spcPts val="0"/>
              </a:spcBef>
              <a:spcAft>
                <a:spcPts val="0"/>
              </a:spcAft>
              <a:buClr>
                <a:schemeClr val="lt1"/>
              </a:buClr>
              <a:buSzPts val="2000"/>
              <a:buChar char="-"/>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12"/>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2"/>
          <p:cNvSpPr txBox="1"/>
          <p:nvPr>
            <p:ph idx="11" type="ftr"/>
          </p:nvPr>
        </p:nvSpPr>
        <p:spPr>
          <a:xfrm>
            <a:off x="4273246" y="4738971"/>
            <a:ext cx="3977658"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pic>
        <p:nvPicPr>
          <p:cNvPr descr="UM40_RGB_B_blauw.png" id="26" name="Google Shape;26;p12"/>
          <p:cNvPicPr preferRelativeResize="0"/>
          <p:nvPr/>
        </p:nvPicPr>
        <p:blipFill rotWithShape="1">
          <a:blip r:embed="rId2">
            <a:alphaModFix/>
          </a:blip>
          <a:srcRect b="0" l="0" r="20321" t="0"/>
          <a:stretch/>
        </p:blipFill>
        <p:spPr>
          <a:xfrm>
            <a:off x="360001" y="4630501"/>
            <a:ext cx="1590638" cy="3818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type="obj">
  <p:cSld name="OBJECT">
    <p:spTree>
      <p:nvGrpSpPr>
        <p:cNvPr id="27" name="Shape 27"/>
        <p:cNvGrpSpPr/>
        <p:nvPr/>
      </p:nvGrpSpPr>
      <p:grpSpPr>
        <a:xfrm>
          <a:off x="0" y="0"/>
          <a:ext cx="0" cy="0"/>
          <a:chOff x="0" y="0"/>
          <a:chExt cx="0" cy="0"/>
        </a:xfrm>
      </p:grpSpPr>
      <p:sp>
        <p:nvSpPr>
          <p:cNvPr id="28" name="Google Shape;28;p5"/>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360000" y="972000"/>
            <a:ext cx="8326799" cy="333386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0"/>
              </a:spcBef>
              <a:spcAft>
                <a:spcPts val="0"/>
              </a:spcAft>
              <a:buClr>
                <a:schemeClr val="dk1"/>
              </a:buClr>
              <a:buSzPts val="1800"/>
              <a:buChar char="-"/>
              <a:defRPr/>
            </a:lvl3pPr>
            <a:lvl4pPr indent="-342900" lvl="3" marL="1828800" algn="l">
              <a:lnSpc>
                <a:spcPct val="100000"/>
              </a:lnSpc>
              <a:spcBef>
                <a:spcPts val="0"/>
              </a:spcBef>
              <a:spcAft>
                <a:spcPts val="0"/>
              </a:spcAft>
              <a:buClr>
                <a:schemeClr val="dk1"/>
              </a:buClr>
              <a:buSzPts val="1800"/>
              <a:buChar char="-"/>
              <a:defRPr/>
            </a:lvl4pPr>
            <a:lvl5pPr indent="-342900" lvl="4" marL="2286000" algn="l">
              <a:lnSpc>
                <a:spcPct val="100000"/>
              </a:lnSpc>
              <a:spcBef>
                <a:spcPts val="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5"/>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273246" y="4738971"/>
            <a:ext cx="3977658"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pic>
        <p:nvPicPr>
          <p:cNvPr id="33" name="Google Shape;33;p5"/>
          <p:cNvPicPr preferRelativeResize="0"/>
          <p:nvPr/>
        </p:nvPicPr>
        <p:blipFill rotWithShape="1">
          <a:blip r:embed="rId2">
            <a:alphaModFix/>
          </a:blip>
          <a:srcRect b="0" l="0" r="19769" t="0"/>
          <a:stretch/>
        </p:blipFill>
        <p:spPr>
          <a:xfrm>
            <a:off x="360001" y="4630216"/>
            <a:ext cx="1602792" cy="3797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Randwijck" type="title">
  <p:cSld name="TITLE">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txBox="1"/>
          <p:nvPr>
            <p:ph type="ctrTitle"/>
          </p:nvPr>
        </p:nvSpPr>
        <p:spPr>
          <a:xfrm>
            <a:off x="564587" y="189852"/>
            <a:ext cx="7377145" cy="16539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5400"/>
              <a:buFont typeface="Calibri"/>
              <a:buNone/>
              <a:defRPr sz="5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 type="subTitle"/>
          </p:nvPr>
        </p:nvSpPr>
        <p:spPr>
          <a:xfrm>
            <a:off x="564588" y="1829639"/>
            <a:ext cx="4196618"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pic>
        <p:nvPicPr>
          <p:cNvPr descr="UM40_RGB_B_diap.png" id="37" name="Google Shape;37;p4"/>
          <p:cNvPicPr preferRelativeResize="0"/>
          <p:nvPr/>
        </p:nvPicPr>
        <p:blipFill rotWithShape="1">
          <a:blip r:embed="rId3">
            <a:alphaModFix/>
          </a:blip>
          <a:srcRect b="0" l="0" r="20321" t="0"/>
          <a:stretch/>
        </p:blipFill>
        <p:spPr>
          <a:xfrm>
            <a:off x="360001" y="4630499"/>
            <a:ext cx="1590638" cy="381853"/>
          </a:xfrm>
          <a:prstGeom prst="rect">
            <a:avLst/>
          </a:prstGeom>
          <a:noFill/>
          <a:ln>
            <a:noFill/>
          </a:ln>
        </p:spPr>
      </p:pic>
      <p:sp>
        <p:nvSpPr>
          <p:cNvPr id="38" name="Google Shape;38;p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blue">
  <p:cSld name="Title slide light blue">
    <p:bg>
      <p:bgPr>
        <a:solidFill>
          <a:schemeClr val="dk2"/>
        </a:solidFill>
      </p:bgPr>
    </p:bg>
    <p:spTree>
      <p:nvGrpSpPr>
        <p:cNvPr id="39" name="Shape 39"/>
        <p:cNvGrpSpPr/>
        <p:nvPr/>
      </p:nvGrpSpPr>
      <p:grpSpPr>
        <a:xfrm>
          <a:off x="0" y="0"/>
          <a:ext cx="0" cy="0"/>
          <a:chOff x="0" y="0"/>
          <a:chExt cx="0" cy="0"/>
        </a:xfrm>
      </p:grpSpPr>
      <p:sp>
        <p:nvSpPr>
          <p:cNvPr id="40" name="Google Shape;40;p6"/>
          <p:cNvSpPr txBox="1"/>
          <p:nvPr>
            <p:ph type="ctrTitle"/>
          </p:nvPr>
        </p:nvSpPr>
        <p:spPr>
          <a:xfrm>
            <a:off x="564588" y="189852"/>
            <a:ext cx="6598342" cy="16539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5400"/>
              <a:buFont typeface="Calibri"/>
              <a:buNone/>
              <a:defRPr sz="5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 type="subTitle"/>
          </p:nvPr>
        </p:nvSpPr>
        <p:spPr>
          <a:xfrm>
            <a:off x="564588" y="1829639"/>
            <a:ext cx="4196618"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pic>
        <p:nvPicPr>
          <p:cNvPr descr="UM40_RGB_B_blauw.png" id="42" name="Google Shape;42;p6"/>
          <p:cNvPicPr preferRelativeResize="0"/>
          <p:nvPr/>
        </p:nvPicPr>
        <p:blipFill rotWithShape="1">
          <a:blip r:embed="rId2">
            <a:alphaModFix/>
          </a:blip>
          <a:srcRect b="0" l="0" r="20321" t="0"/>
          <a:stretch/>
        </p:blipFill>
        <p:spPr>
          <a:xfrm>
            <a:off x="360001" y="4630501"/>
            <a:ext cx="1590638" cy="381853"/>
          </a:xfrm>
          <a:prstGeom prst="rect">
            <a:avLst/>
          </a:prstGeom>
          <a:noFill/>
          <a:ln>
            <a:noFill/>
          </a:ln>
        </p:spPr>
      </p:pic>
      <p:sp>
        <p:nvSpPr>
          <p:cNvPr id="43" name="Google Shape;43;p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illustration">
  <p:cSld name="Title slide + illustration">
    <p:bg>
      <p:bgPr>
        <a:solidFill>
          <a:schemeClr val="dk2"/>
        </a:solidFill>
      </p:bgPr>
    </p:bg>
    <p:spTree>
      <p:nvGrpSpPr>
        <p:cNvPr id="44" name="Shape 44"/>
        <p:cNvGrpSpPr/>
        <p:nvPr/>
      </p:nvGrpSpPr>
      <p:grpSpPr>
        <a:xfrm>
          <a:off x="0" y="0"/>
          <a:ext cx="0" cy="0"/>
          <a:chOff x="0" y="0"/>
          <a:chExt cx="0" cy="0"/>
        </a:xfrm>
      </p:grpSpPr>
      <p:sp>
        <p:nvSpPr>
          <p:cNvPr id="45" name="Google Shape;45;p7"/>
          <p:cNvSpPr txBox="1"/>
          <p:nvPr>
            <p:ph type="ctrTitle"/>
          </p:nvPr>
        </p:nvSpPr>
        <p:spPr>
          <a:xfrm>
            <a:off x="564588" y="189852"/>
            <a:ext cx="6598342" cy="16539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5400"/>
              <a:buFont typeface="Calibri"/>
              <a:buNone/>
              <a:defRPr sz="5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subTitle"/>
          </p:nvPr>
        </p:nvSpPr>
        <p:spPr>
          <a:xfrm>
            <a:off x="564588" y="1829639"/>
            <a:ext cx="4196618"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pic>
        <p:nvPicPr>
          <p:cNvPr descr="UM40_RGB_B_blauw.png" id="47" name="Google Shape;47;p7"/>
          <p:cNvPicPr preferRelativeResize="0"/>
          <p:nvPr/>
        </p:nvPicPr>
        <p:blipFill rotWithShape="1">
          <a:blip r:embed="rId2">
            <a:alphaModFix/>
          </a:blip>
          <a:srcRect b="0" l="0" r="20321" t="0"/>
          <a:stretch/>
        </p:blipFill>
        <p:spPr>
          <a:xfrm>
            <a:off x="360001" y="4630501"/>
            <a:ext cx="1590638" cy="381853"/>
          </a:xfrm>
          <a:prstGeom prst="rect">
            <a:avLst/>
          </a:prstGeom>
          <a:noFill/>
          <a:ln>
            <a:noFill/>
          </a:ln>
        </p:spPr>
      </p:pic>
      <p:sp>
        <p:nvSpPr>
          <p:cNvPr descr="Future look.png" id="48" name="Google Shape;48;p7"/>
          <p:cNvSpPr/>
          <p:nvPr/>
        </p:nvSpPr>
        <p:spPr>
          <a:xfrm>
            <a:off x="5396488" y="1884997"/>
            <a:ext cx="3532883" cy="3261967"/>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inner city">
  <p:cSld name="Title slide photo inner cit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type="ctrTitle"/>
          </p:nvPr>
        </p:nvSpPr>
        <p:spPr>
          <a:xfrm>
            <a:off x="564588" y="189852"/>
            <a:ext cx="3948145" cy="138494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4400"/>
              <a:buFont typeface="Calibri"/>
              <a:buNone/>
              <a:defRPr sz="4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 type="subTitle"/>
          </p:nvPr>
        </p:nvSpPr>
        <p:spPr>
          <a:xfrm>
            <a:off x="564588" y="1702639"/>
            <a:ext cx="3948145"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pic>
        <p:nvPicPr>
          <p:cNvPr descr="UM40_RGB_B_diap.png" id="53" name="Google Shape;53;p8"/>
          <p:cNvPicPr preferRelativeResize="0"/>
          <p:nvPr/>
        </p:nvPicPr>
        <p:blipFill rotWithShape="1">
          <a:blip r:embed="rId3">
            <a:alphaModFix/>
          </a:blip>
          <a:srcRect b="0" l="0" r="20321" t="0"/>
          <a:stretch/>
        </p:blipFill>
        <p:spPr>
          <a:xfrm>
            <a:off x="360001" y="4630499"/>
            <a:ext cx="1590638" cy="381853"/>
          </a:xfrm>
          <a:prstGeom prst="rect">
            <a:avLst/>
          </a:prstGeom>
          <a:noFill/>
          <a:ln>
            <a:noFill/>
          </a:ln>
        </p:spPr>
      </p:pic>
      <p:sp>
        <p:nvSpPr>
          <p:cNvPr id="54" name="Google Shape;54;p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range">
  <p:cSld name="Title slide orange">
    <p:bg>
      <p:bgPr>
        <a:solidFill>
          <a:schemeClr val="accent1"/>
        </a:solidFill>
      </p:bgPr>
    </p:bg>
    <p:spTree>
      <p:nvGrpSpPr>
        <p:cNvPr id="55" name="Shape 55"/>
        <p:cNvGrpSpPr/>
        <p:nvPr/>
      </p:nvGrpSpPr>
      <p:grpSpPr>
        <a:xfrm>
          <a:off x="0" y="0"/>
          <a:ext cx="0" cy="0"/>
          <a:chOff x="0" y="0"/>
          <a:chExt cx="0" cy="0"/>
        </a:xfrm>
      </p:grpSpPr>
      <p:pic>
        <p:nvPicPr>
          <p:cNvPr descr="UM40_RGB_B_diap.png" id="56" name="Google Shape;56;p10"/>
          <p:cNvPicPr preferRelativeResize="0"/>
          <p:nvPr/>
        </p:nvPicPr>
        <p:blipFill rotWithShape="1">
          <a:blip r:embed="rId2">
            <a:alphaModFix/>
          </a:blip>
          <a:srcRect b="0" l="0" r="20929" t="0"/>
          <a:stretch/>
        </p:blipFill>
        <p:spPr>
          <a:xfrm>
            <a:off x="360001" y="4630499"/>
            <a:ext cx="1578484" cy="381853"/>
          </a:xfrm>
          <a:prstGeom prst="rect">
            <a:avLst/>
          </a:prstGeom>
          <a:noFill/>
          <a:ln>
            <a:noFill/>
          </a:ln>
        </p:spPr>
      </p:pic>
      <p:sp>
        <p:nvSpPr>
          <p:cNvPr id="57" name="Google Shape;57;p10"/>
          <p:cNvSpPr txBox="1"/>
          <p:nvPr>
            <p:ph type="ctrTitle"/>
          </p:nvPr>
        </p:nvSpPr>
        <p:spPr>
          <a:xfrm>
            <a:off x="564588" y="189852"/>
            <a:ext cx="6598342" cy="1653944"/>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5400"/>
              <a:buFont typeface="Calibri"/>
              <a:buNone/>
              <a:defRPr sz="5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 type="subTitle"/>
          </p:nvPr>
        </p:nvSpPr>
        <p:spPr>
          <a:xfrm>
            <a:off x="564588" y="1829639"/>
            <a:ext cx="4196618" cy="131445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000"/>
              <a:buNone/>
              <a:defRPr sz="2000">
                <a:solidFill>
                  <a:srgbClr val="FFFFFF"/>
                </a:solidFill>
              </a:defRPr>
            </a:lvl1pPr>
            <a:lvl2pPr lvl="1" algn="ctr">
              <a:lnSpc>
                <a:spcPct val="100000"/>
              </a:lnSpc>
              <a:spcBef>
                <a:spcPts val="0"/>
              </a:spcBef>
              <a:spcAft>
                <a:spcPts val="0"/>
              </a:spcAft>
              <a:buClr>
                <a:srgbClr val="88898F"/>
              </a:buClr>
              <a:buSzPts val="2800"/>
              <a:buNone/>
              <a:defRPr>
                <a:solidFill>
                  <a:srgbClr val="88898F"/>
                </a:solidFill>
              </a:defRPr>
            </a:lvl2pPr>
            <a:lvl3pPr lvl="2" algn="ctr">
              <a:lnSpc>
                <a:spcPct val="100000"/>
              </a:lnSpc>
              <a:spcBef>
                <a:spcPts val="0"/>
              </a:spcBef>
              <a:spcAft>
                <a:spcPts val="0"/>
              </a:spcAft>
              <a:buClr>
                <a:srgbClr val="88898F"/>
              </a:buClr>
              <a:buSzPts val="2400"/>
              <a:buNone/>
              <a:defRPr>
                <a:solidFill>
                  <a:srgbClr val="88898F"/>
                </a:solidFill>
              </a:defRPr>
            </a:lvl3pPr>
            <a:lvl4pPr lvl="3" algn="ctr">
              <a:lnSpc>
                <a:spcPct val="100000"/>
              </a:lnSpc>
              <a:spcBef>
                <a:spcPts val="0"/>
              </a:spcBef>
              <a:spcAft>
                <a:spcPts val="0"/>
              </a:spcAft>
              <a:buClr>
                <a:srgbClr val="88898F"/>
              </a:buClr>
              <a:buSzPts val="2000"/>
              <a:buNone/>
              <a:defRPr>
                <a:solidFill>
                  <a:srgbClr val="88898F"/>
                </a:solidFill>
              </a:defRPr>
            </a:lvl4pPr>
            <a:lvl5pPr lvl="4" algn="ctr">
              <a:lnSpc>
                <a:spcPct val="100000"/>
              </a:lnSpc>
              <a:spcBef>
                <a:spcPts val="0"/>
              </a:spcBef>
              <a:spcAft>
                <a:spcPts val="0"/>
              </a:spcAft>
              <a:buClr>
                <a:srgbClr val="88898F"/>
              </a:buClr>
              <a:buSzPts val="2000"/>
              <a:buNone/>
              <a:defRPr>
                <a:solidFill>
                  <a:srgbClr val="88898F"/>
                </a:solidFill>
              </a:defRPr>
            </a:lvl5pPr>
            <a:lvl6pPr lvl="5" algn="ctr">
              <a:lnSpc>
                <a:spcPct val="100000"/>
              </a:lnSpc>
              <a:spcBef>
                <a:spcPts val="400"/>
              </a:spcBef>
              <a:spcAft>
                <a:spcPts val="0"/>
              </a:spcAft>
              <a:buClr>
                <a:srgbClr val="88898F"/>
              </a:buClr>
              <a:buSzPts val="2000"/>
              <a:buNone/>
              <a:defRPr>
                <a:solidFill>
                  <a:srgbClr val="88898F"/>
                </a:solidFill>
              </a:defRPr>
            </a:lvl6pPr>
            <a:lvl7pPr lvl="6" algn="ctr">
              <a:lnSpc>
                <a:spcPct val="100000"/>
              </a:lnSpc>
              <a:spcBef>
                <a:spcPts val="400"/>
              </a:spcBef>
              <a:spcAft>
                <a:spcPts val="0"/>
              </a:spcAft>
              <a:buClr>
                <a:srgbClr val="88898F"/>
              </a:buClr>
              <a:buSzPts val="2000"/>
              <a:buNone/>
              <a:defRPr>
                <a:solidFill>
                  <a:srgbClr val="88898F"/>
                </a:solidFill>
              </a:defRPr>
            </a:lvl7pPr>
            <a:lvl8pPr lvl="7" algn="ctr">
              <a:lnSpc>
                <a:spcPct val="100000"/>
              </a:lnSpc>
              <a:spcBef>
                <a:spcPts val="400"/>
              </a:spcBef>
              <a:spcAft>
                <a:spcPts val="0"/>
              </a:spcAft>
              <a:buClr>
                <a:srgbClr val="88898F"/>
              </a:buClr>
              <a:buSzPts val="2000"/>
              <a:buNone/>
              <a:defRPr>
                <a:solidFill>
                  <a:srgbClr val="88898F"/>
                </a:solidFill>
              </a:defRPr>
            </a:lvl8pPr>
            <a:lvl9pPr lvl="8" algn="ctr">
              <a:lnSpc>
                <a:spcPct val="100000"/>
              </a:lnSpc>
              <a:spcBef>
                <a:spcPts val="400"/>
              </a:spcBef>
              <a:spcAft>
                <a:spcPts val="0"/>
              </a:spcAft>
              <a:buClr>
                <a:srgbClr val="88898F"/>
              </a:buClr>
              <a:buSzPts val="2000"/>
              <a:buNone/>
              <a:defRPr>
                <a:solidFill>
                  <a:srgbClr val="88898F"/>
                </a:solidFill>
              </a:defRPr>
            </a:lvl9pPr>
          </a:lstStyle>
          <a:p/>
        </p:txBody>
      </p:sp>
      <p:sp>
        <p:nvSpPr>
          <p:cNvPr id="59" name="Google Shape;59;p1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dark blue">
  <p:cSld name="Text slide dark blue">
    <p:bg>
      <p:bgPr>
        <a:solidFill>
          <a:schemeClr val="accent3"/>
        </a:solid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
          <p:cNvSpPr txBox="1"/>
          <p:nvPr>
            <p:ph idx="1" type="body"/>
          </p:nvPr>
        </p:nvSpPr>
        <p:spPr>
          <a:xfrm>
            <a:off x="360000" y="972000"/>
            <a:ext cx="8326799" cy="3333862"/>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0"/>
              </a:spcBef>
              <a:spcAft>
                <a:spcPts val="0"/>
              </a:spcAft>
              <a:buClr>
                <a:schemeClr val="lt1"/>
              </a:buClr>
              <a:buSzPts val="3200"/>
              <a:buChar char="•"/>
              <a:defRPr>
                <a:solidFill>
                  <a:schemeClr val="lt1"/>
                </a:solidFill>
              </a:defRPr>
            </a:lvl1pPr>
            <a:lvl2pPr indent="-406400" lvl="1" marL="914400" algn="l">
              <a:lnSpc>
                <a:spcPct val="100000"/>
              </a:lnSpc>
              <a:spcBef>
                <a:spcPts val="0"/>
              </a:spcBef>
              <a:spcAft>
                <a:spcPts val="0"/>
              </a:spcAft>
              <a:buClr>
                <a:schemeClr val="lt1"/>
              </a:buClr>
              <a:buSzPts val="2800"/>
              <a:buChar char="-"/>
              <a:defRPr>
                <a:solidFill>
                  <a:schemeClr val="lt1"/>
                </a:solidFill>
              </a:defRPr>
            </a:lvl2pPr>
            <a:lvl3pPr indent="-381000" lvl="2" marL="1371600" algn="l">
              <a:lnSpc>
                <a:spcPct val="100000"/>
              </a:lnSpc>
              <a:spcBef>
                <a:spcPts val="0"/>
              </a:spcBef>
              <a:spcAft>
                <a:spcPts val="0"/>
              </a:spcAft>
              <a:buClr>
                <a:schemeClr val="lt1"/>
              </a:buClr>
              <a:buSzPts val="2400"/>
              <a:buChar char="-"/>
              <a:defRPr>
                <a:solidFill>
                  <a:schemeClr val="lt1"/>
                </a:solidFill>
              </a:defRPr>
            </a:lvl3pPr>
            <a:lvl4pPr indent="-355600" lvl="3" marL="1828800" algn="l">
              <a:lnSpc>
                <a:spcPct val="100000"/>
              </a:lnSpc>
              <a:spcBef>
                <a:spcPts val="0"/>
              </a:spcBef>
              <a:spcAft>
                <a:spcPts val="0"/>
              </a:spcAft>
              <a:buClr>
                <a:schemeClr val="lt1"/>
              </a:buClr>
              <a:buSzPts val="2000"/>
              <a:buChar char="-"/>
              <a:defRPr>
                <a:solidFill>
                  <a:schemeClr val="lt1"/>
                </a:solidFill>
              </a:defRPr>
            </a:lvl4pPr>
            <a:lvl5pPr indent="-355600" lvl="4" marL="2286000" algn="l">
              <a:lnSpc>
                <a:spcPct val="100000"/>
              </a:lnSpc>
              <a:spcBef>
                <a:spcPts val="0"/>
              </a:spcBef>
              <a:spcAft>
                <a:spcPts val="0"/>
              </a:spcAft>
              <a:buClr>
                <a:schemeClr val="lt1"/>
              </a:buClr>
              <a:buSzPts val="2000"/>
              <a:buChar char="-"/>
              <a:defRPr>
                <a:solidFill>
                  <a:schemeClr val="lt1"/>
                </a:solidFil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11"/>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1" type="ftr"/>
          </p:nvPr>
        </p:nvSpPr>
        <p:spPr>
          <a:xfrm>
            <a:off x="4273246" y="4738971"/>
            <a:ext cx="3977658" cy="273844"/>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1"/>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pic>
        <p:nvPicPr>
          <p:cNvPr descr="UM40_RGB_B_diap.png" id="66" name="Google Shape;66;p11"/>
          <p:cNvPicPr preferRelativeResize="0"/>
          <p:nvPr/>
        </p:nvPicPr>
        <p:blipFill rotWithShape="1">
          <a:blip r:embed="rId2">
            <a:alphaModFix/>
          </a:blip>
          <a:srcRect b="0" l="0" r="21234" t="0"/>
          <a:stretch/>
        </p:blipFill>
        <p:spPr>
          <a:xfrm>
            <a:off x="360001" y="4630499"/>
            <a:ext cx="1572408" cy="38185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2"/>
              </a:buClr>
              <a:buSzPts val="3200"/>
              <a:buFont typeface="Calibri"/>
              <a:buNone/>
              <a:defRPr b="1" i="0" sz="32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
          <p:cNvSpPr txBox="1"/>
          <p:nvPr>
            <p:ph idx="1" type="body"/>
          </p:nvPr>
        </p:nvSpPr>
        <p:spPr>
          <a:xfrm>
            <a:off x="360000" y="972000"/>
            <a:ext cx="8326799" cy="3333862"/>
          </a:xfrm>
          <a:prstGeom prst="rect">
            <a:avLst/>
          </a:prstGeom>
          <a:noFill/>
          <a:ln>
            <a:noFill/>
          </a:ln>
        </p:spPr>
        <p:txBody>
          <a:bodyPr anchorCtr="0" anchor="t" bIns="0" lIns="0" spcFirstLastPara="1" rIns="0" wrap="square" tIns="0">
            <a:noAutofit/>
          </a:bodyPr>
          <a:lstStyle>
            <a:lvl1pPr indent="-431800" lvl="0" marL="457200" marR="0" rtl="0" algn="l">
              <a:lnSpc>
                <a:spcPct val="100000"/>
              </a:lnSpc>
              <a:spcBef>
                <a:spcPts val="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0"/>
              </a:spcBef>
              <a:spcAft>
                <a:spcPts val="0"/>
              </a:spcAft>
              <a:buClr>
                <a:schemeClr val="dk1"/>
              </a:buClr>
              <a:buSzPts val="2800"/>
              <a:buFont typeface="Merriweather Sans"/>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0"/>
              </a:spcBef>
              <a:spcAft>
                <a:spcPts val="0"/>
              </a:spcAft>
              <a:buClr>
                <a:schemeClr val="dk1"/>
              </a:buClr>
              <a:buSzPts val="2400"/>
              <a:buFont typeface="Merriweather Sans"/>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0"/>
              </a:spcBef>
              <a:spcAft>
                <a:spcPts val="0"/>
              </a:spcAft>
              <a:buClr>
                <a:schemeClr val="dk1"/>
              </a:buClr>
              <a:buSzPts val="2000"/>
              <a:buFont typeface="Merriweather Sans"/>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3234468" y="4738971"/>
            <a:ext cx="914465" cy="273844"/>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4273246" y="4738971"/>
            <a:ext cx="3977658" cy="273844"/>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8316142" y="4738800"/>
            <a:ext cx="370657" cy="273844"/>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N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35.png"/><Relationship Id="rId6"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47.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food.ec.europa.eu/safety/chemical-safety/food-contact-materials/legislation_en#:~:text=The%20principles%20set%20out%20in,odour%20in%20an%20unacceptable%20way" TargetMode="External"/><Relationship Id="rId4" Type="http://schemas.openxmlformats.org/officeDocument/2006/relationships/hyperlink" Target="https://rdkit.org/" TargetMode="External"/><Relationship Id="rId5" Type="http://schemas.openxmlformats.org/officeDocument/2006/relationships/hyperlink" Target="https://openbabel.org/docs/dev/Fingerprints/intro.html#:~:text=Molecular%20fingerprints%20are%20a%20way,particular%20substructures%20in%20the%20molecule" TargetMode="External"/><Relationship Id="rId6" Type="http://schemas.openxmlformats.org/officeDocument/2006/relationships/hyperlink" Target="https://greglandrum.github.io/rdkit-blog/posts/2022-12-23-descriptor-tutorial.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oi.org/10.1038/s41598-022-18086-y" TargetMode="External"/><Relationship Id="rId4" Type="http://schemas.openxmlformats.org/officeDocument/2006/relationships/hyperlink" Target="https://doi.org/10.1101/2022.04.20.488977" TargetMode="External"/><Relationship Id="rId5" Type="http://schemas.openxmlformats.org/officeDocument/2006/relationships/hyperlink" Target="https://www.biorxiv.org/content/10.1101/2022.04.20.488977v2" TargetMode="External"/><Relationship Id="rId6" Type="http://schemas.openxmlformats.org/officeDocument/2006/relationships/hyperlink" Target="https://www.sciencedirect.com/science/article/abs/pii/B9780444639844000016" TargetMode="External"/><Relationship Id="rId7" Type="http://schemas.openxmlformats.org/officeDocument/2006/relationships/hyperlink" Target="https://www.sciencedirect.com/science/article/pii/B9780444639844000053" TargetMode="External"/><Relationship Id="rId8" Type="http://schemas.openxmlformats.org/officeDocument/2006/relationships/hyperlink" Target="https://www.aicrowd.com/challenges/learning-to-smel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tensorflow.org/guide/keras" TargetMode="External"/><Relationship Id="rId4" Type="http://schemas.openxmlformats.org/officeDocument/2006/relationships/hyperlink" Target="https://github.com/keras-team/keras-tuner" TargetMode="External"/><Relationship Id="rId5" Type="http://schemas.openxmlformats.org/officeDocument/2006/relationships/hyperlink" Target="https://users.ics.aalto.fi/jesse/talks/Multilabel-Part01.pdf" TargetMode="External"/><Relationship Id="rId6" Type="http://schemas.openxmlformats.org/officeDocument/2006/relationships/hyperlink" Target="https://doi.org/10.1101/2022.04.20.488973" TargetMode="External"/><Relationship Id="rId7" Type="http://schemas.openxmlformats.org/officeDocument/2006/relationships/hyperlink" Target="https://doi.org/10.1126/science.aal2014" TargetMode="External"/><Relationship Id="rId8" Type="http://schemas.openxmlformats.org/officeDocument/2006/relationships/hyperlink" Target="https://doi.org/10.1038/s41598-020-73978-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ctrTitle"/>
          </p:nvPr>
        </p:nvSpPr>
        <p:spPr>
          <a:xfrm>
            <a:off x="265248" y="229749"/>
            <a:ext cx="2566800" cy="1998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FFFFFF"/>
              </a:buClr>
              <a:buSzPts val="3200"/>
              <a:buFont typeface="Calibri"/>
              <a:buNone/>
            </a:pPr>
            <a:r>
              <a:rPr lang="nl-NL" sz="3200"/>
              <a:t>The Smell of Polymers:</a:t>
            </a:r>
            <a:br>
              <a:rPr lang="nl-NL" sz="2400"/>
            </a:br>
            <a:r>
              <a:rPr lang="nl-NL" sz="2000"/>
              <a:t>Prediction of Molecular Odor Characteristics by </a:t>
            </a:r>
            <a:br>
              <a:rPr lang="nl-NL" sz="2000"/>
            </a:br>
            <a:r>
              <a:rPr lang="nl-NL" sz="2000"/>
              <a:t>Deep Learning Models</a:t>
            </a:r>
            <a:endParaRPr sz="2400"/>
          </a:p>
        </p:txBody>
      </p:sp>
      <p:sp>
        <p:nvSpPr>
          <p:cNvPr id="93" name="Google Shape;93;p16"/>
          <p:cNvSpPr txBox="1"/>
          <p:nvPr>
            <p:ph idx="1" type="subTitle"/>
          </p:nvPr>
        </p:nvSpPr>
        <p:spPr>
          <a:xfrm>
            <a:off x="265248" y="2571750"/>
            <a:ext cx="2369700" cy="1998300"/>
          </a:xfrm>
          <a:prstGeom prst="rect">
            <a:avLst/>
          </a:prstGeom>
          <a:noFill/>
          <a:ln>
            <a:noFill/>
          </a:ln>
        </p:spPr>
        <p:txBody>
          <a:bodyPr anchorCtr="0" anchor="t" bIns="0" lIns="0" spcFirstLastPara="1" rIns="0" wrap="square" tIns="0">
            <a:normAutofit fontScale="70000" lnSpcReduction="20000"/>
          </a:bodyPr>
          <a:lstStyle/>
          <a:p>
            <a:pPr indent="0" lvl="0" marL="0" rtl="0" algn="l">
              <a:lnSpc>
                <a:spcPct val="90000"/>
              </a:lnSpc>
              <a:spcBef>
                <a:spcPts val="0"/>
              </a:spcBef>
              <a:spcAft>
                <a:spcPts val="0"/>
              </a:spcAft>
              <a:buClr>
                <a:srgbClr val="FFFFFF"/>
              </a:buClr>
              <a:buSzPct val="88505"/>
              <a:buNone/>
            </a:pPr>
            <a:r>
              <a:t/>
            </a:r>
            <a:endParaRPr sz="1581"/>
          </a:p>
          <a:p>
            <a:pPr indent="0" lvl="0" marL="0" rtl="0" algn="l">
              <a:lnSpc>
                <a:spcPct val="90000"/>
              </a:lnSpc>
              <a:spcBef>
                <a:spcPts val="0"/>
              </a:spcBef>
              <a:spcAft>
                <a:spcPts val="0"/>
              </a:spcAft>
              <a:buClr>
                <a:srgbClr val="FFFFFF"/>
              </a:buClr>
              <a:buSzPct val="88505"/>
              <a:buNone/>
            </a:pPr>
            <a:r>
              <a:rPr b="1" lang="nl-NL" sz="1581"/>
              <a:t>Phase 3 Presentation</a:t>
            </a:r>
            <a:endParaRPr b="1" sz="2181"/>
          </a:p>
          <a:p>
            <a:pPr indent="0" lvl="0" marL="0" rtl="0" algn="l">
              <a:lnSpc>
                <a:spcPct val="90000"/>
              </a:lnSpc>
              <a:spcBef>
                <a:spcPts val="600"/>
              </a:spcBef>
              <a:spcAft>
                <a:spcPts val="0"/>
              </a:spcAft>
              <a:buClr>
                <a:srgbClr val="FFFFFF"/>
              </a:buClr>
              <a:buSzPct val="88505"/>
              <a:buNone/>
            </a:pPr>
            <a:r>
              <a:rPr lang="nl-NL" sz="1581"/>
              <a:t>25th</a:t>
            </a:r>
            <a:r>
              <a:rPr lang="nl-NL" sz="1581"/>
              <a:t> January 2024</a:t>
            </a:r>
            <a:endParaRPr sz="2181"/>
          </a:p>
          <a:p>
            <a:pPr indent="0" lvl="0" marL="0" rtl="0" algn="l">
              <a:lnSpc>
                <a:spcPct val="90000"/>
              </a:lnSpc>
              <a:spcBef>
                <a:spcPts val="600"/>
              </a:spcBef>
              <a:spcAft>
                <a:spcPts val="0"/>
              </a:spcAft>
              <a:buClr>
                <a:srgbClr val="FFFFFF"/>
              </a:buClr>
              <a:buSzPct val="88505"/>
              <a:buNone/>
            </a:pPr>
            <a:r>
              <a:rPr lang="nl-NL" sz="1581"/>
              <a:t>Group 14</a:t>
            </a:r>
            <a:endParaRPr sz="2181"/>
          </a:p>
          <a:p>
            <a:pPr indent="0" lvl="0" marL="0" rtl="0" algn="l">
              <a:lnSpc>
                <a:spcPct val="90000"/>
              </a:lnSpc>
              <a:spcBef>
                <a:spcPts val="600"/>
              </a:spcBef>
              <a:spcAft>
                <a:spcPts val="0"/>
              </a:spcAft>
              <a:buClr>
                <a:srgbClr val="FFFFFF"/>
              </a:buClr>
              <a:buSzPct val="100000"/>
              <a:buNone/>
            </a:pPr>
            <a:r>
              <a:t/>
            </a:r>
            <a:endParaRPr sz="1400"/>
          </a:p>
          <a:p>
            <a:pPr indent="0" lvl="0" marL="0" rtl="0" algn="l">
              <a:lnSpc>
                <a:spcPct val="90000"/>
              </a:lnSpc>
              <a:spcBef>
                <a:spcPts val="600"/>
              </a:spcBef>
              <a:spcAft>
                <a:spcPts val="0"/>
              </a:spcAft>
              <a:buClr>
                <a:srgbClr val="FFFFFF"/>
              </a:buClr>
              <a:buSzPct val="80000"/>
              <a:buNone/>
            </a:pPr>
            <a:r>
              <a:t/>
            </a:r>
            <a:endParaRPr/>
          </a:p>
          <a:p>
            <a:pPr indent="0" lvl="0" marL="0" rtl="0" algn="l">
              <a:lnSpc>
                <a:spcPct val="115000"/>
              </a:lnSpc>
              <a:spcBef>
                <a:spcPts val="0"/>
              </a:spcBef>
              <a:spcAft>
                <a:spcPts val="0"/>
              </a:spcAft>
              <a:buSzPct val="200000"/>
              <a:buNone/>
            </a:pPr>
            <a:r>
              <a:rPr b="1" lang="nl-NL" sz="1600"/>
              <a:t>Christos Koromilas</a:t>
            </a:r>
            <a:endParaRPr/>
          </a:p>
          <a:p>
            <a:pPr indent="0" lvl="0" marL="0" rtl="0" algn="l">
              <a:lnSpc>
                <a:spcPct val="115000"/>
              </a:lnSpc>
              <a:spcBef>
                <a:spcPts val="0"/>
              </a:spcBef>
              <a:spcAft>
                <a:spcPts val="0"/>
              </a:spcAft>
              <a:buSzPct val="200000"/>
              <a:buNone/>
            </a:pPr>
            <a:r>
              <a:rPr b="1" lang="nl-NL" sz="1600"/>
              <a:t>Stephan Possen</a:t>
            </a:r>
            <a:endParaRPr b="1" sz="1600"/>
          </a:p>
          <a:p>
            <a:pPr indent="0" lvl="0" marL="0" rtl="0" algn="l">
              <a:lnSpc>
                <a:spcPct val="115000"/>
              </a:lnSpc>
              <a:spcBef>
                <a:spcPts val="0"/>
              </a:spcBef>
              <a:spcAft>
                <a:spcPts val="0"/>
              </a:spcAft>
              <a:buSzPct val="200000"/>
              <a:buNone/>
            </a:pPr>
            <a:r>
              <a:rPr b="1" lang="nl-NL" sz="1600"/>
              <a:t>Mireia Fortuño Ledesma</a:t>
            </a:r>
            <a:endParaRPr b="1" sz="1600"/>
          </a:p>
          <a:p>
            <a:pPr indent="0" lvl="0" marL="0" rtl="0" algn="l">
              <a:lnSpc>
                <a:spcPct val="115000"/>
              </a:lnSpc>
              <a:spcBef>
                <a:spcPts val="0"/>
              </a:spcBef>
              <a:spcAft>
                <a:spcPts val="0"/>
              </a:spcAft>
              <a:buSzPct val="200000"/>
              <a:buNone/>
            </a:pPr>
            <a:r>
              <a:rPr b="1" lang="nl-NL" sz="1600"/>
              <a:t>Lázár Dávid Barta</a:t>
            </a:r>
            <a:endParaRPr b="1" sz="1600"/>
          </a:p>
          <a:p>
            <a:pPr indent="0" lvl="0" marL="0" rtl="0" algn="l">
              <a:lnSpc>
                <a:spcPct val="115000"/>
              </a:lnSpc>
              <a:spcBef>
                <a:spcPts val="0"/>
              </a:spcBef>
              <a:spcAft>
                <a:spcPts val="0"/>
              </a:spcAft>
              <a:buSzPct val="200000"/>
              <a:buNone/>
            </a:pPr>
            <a:r>
              <a:rPr b="1" lang="nl-NL" sz="1600"/>
              <a:t>Mathias Verschueren</a:t>
            </a:r>
            <a:endParaRPr b="1" sz="1600"/>
          </a:p>
        </p:txBody>
      </p:sp>
      <p:sp>
        <p:nvSpPr>
          <p:cNvPr id="94" name="Google Shape;94;p16"/>
          <p:cNvSpPr txBox="1"/>
          <p:nvPr>
            <p:ph idx="4294967295" type="sldNum"/>
          </p:nvPr>
        </p:nvSpPr>
        <p:spPr>
          <a:xfrm>
            <a:off x="8574088" y="3554016"/>
            <a:ext cx="570000" cy="2061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nl-NL"/>
              <a:t>‹#›</a:t>
            </a:fld>
            <a:endParaRPr/>
          </a:p>
        </p:txBody>
      </p:sp>
      <p:pic>
        <p:nvPicPr>
          <p:cNvPr id="95" name="Google Shape;95;p16"/>
          <p:cNvPicPr preferRelativeResize="0"/>
          <p:nvPr>
            <p:ph idx="2" type="pic"/>
          </p:nvPr>
        </p:nvPicPr>
        <p:blipFill rotWithShape="1">
          <a:blip r:embed="rId3">
            <a:alphaModFix/>
          </a:blip>
          <a:srcRect b="0" l="15243" r="15243" t="0"/>
          <a:stretch/>
        </p:blipFill>
        <p:spPr>
          <a:xfrm>
            <a:off x="2963207" y="0"/>
            <a:ext cx="6180793" cy="5143500"/>
          </a:xfrm>
          <a:prstGeom prst="rect">
            <a:avLst/>
          </a:prstGeom>
          <a:noFill/>
          <a:ln>
            <a:noFill/>
          </a:ln>
        </p:spPr>
      </p:pic>
      <p:sp>
        <p:nvSpPr>
          <p:cNvPr id="96" name="Google Shape;96;p1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nl-NL"/>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b27a88ca1b_0_107"/>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Background</a:t>
            </a:r>
            <a:r>
              <a:rPr lang="nl-NL"/>
              <a:t> - Multi-Label Classification</a:t>
            </a:r>
            <a:endParaRPr/>
          </a:p>
        </p:txBody>
      </p:sp>
      <p:sp>
        <p:nvSpPr>
          <p:cNvPr id="167" name="Google Shape;167;g2b27a88ca1b_0_107"/>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700"/>
              <a:t>Binary Relevance and Classifier Chains [8]</a:t>
            </a:r>
            <a:endParaRPr sz="2700"/>
          </a:p>
          <a:p>
            <a:pPr indent="-368300" lvl="0" marL="457200" rtl="0" algn="l">
              <a:spcBef>
                <a:spcPts val="0"/>
              </a:spcBef>
              <a:spcAft>
                <a:spcPts val="0"/>
              </a:spcAft>
              <a:buSzPts val="2200"/>
              <a:buFont typeface="Calibri"/>
              <a:buChar char="•"/>
            </a:pPr>
            <a:r>
              <a:rPr lang="nl-NL" sz="2200"/>
              <a:t>Multiple Single-Label Classification Model</a:t>
            </a:r>
            <a:endParaRPr sz="2200"/>
          </a:p>
          <a:p>
            <a:pPr indent="-368300" lvl="0" marL="457200" rtl="0" algn="l">
              <a:spcBef>
                <a:spcPts val="0"/>
              </a:spcBef>
              <a:spcAft>
                <a:spcPts val="0"/>
              </a:spcAft>
              <a:buSzPts val="2200"/>
              <a:buFont typeface="Calibri"/>
              <a:buChar char="•"/>
            </a:pPr>
            <a:r>
              <a:rPr lang="nl-NL" sz="2200"/>
              <a:t>Consider correlation of labels or not</a:t>
            </a:r>
            <a:endParaRPr sz="2200"/>
          </a:p>
          <a:p>
            <a:pPr indent="-368300" lvl="0" marL="457200" rtl="0" algn="l">
              <a:spcBef>
                <a:spcPts val="0"/>
              </a:spcBef>
              <a:spcAft>
                <a:spcPts val="0"/>
              </a:spcAft>
              <a:buSzPts val="2200"/>
              <a:buFont typeface="Calibri"/>
              <a:buChar char="•"/>
            </a:pPr>
            <a:r>
              <a:rPr lang="nl-NL" sz="2200"/>
              <a:t>Allows for inspection feature importance</a:t>
            </a:r>
            <a:endParaRPr sz="2200"/>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sz="2400"/>
          </a:p>
        </p:txBody>
      </p:sp>
      <p:sp>
        <p:nvSpPr>
          <p:cNvPr id="168" name="Google Shape;168;g2b27a88ca1b_0_10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169" name="Google Shape;169;g2b27a88ca1b_0_107"/>
          <p:cNvPicPr preferRelativeResize="0"/>
          <p:nvPr/>
        </p:nvPicPr>
        <p:blipFill>
          <a:blip r:embed="rId3">
            <a:alphaModFix/>
          </a:blip>
          <a:stretch>
            <a:fillRect/>
          </a:stretch>
        </p:blipFill>
        <p:spPr>
          <a:xfrm>
            <a:off x="1368425" y="3050425"/>
            <a:ext cx="2723375" cy="1535975"/>
          </a:xfrm>
          <a:prstGeom prst="rect">
            <a:avLst/>
          </a:prstGeom>
          <a:noFill/>
          <a:ln>
            <a:noFill/>
          </a:ln>
        </p:spPr>
      </p:pic>
      <p:pic>
        <p:nvPicPr>
          <p:cNvPr id="170" name="Google Shape;170;g2b27a88ca1b_0_107"/>
          <p:cNvPicPr preferRelativeResize="0"/>
          <p:nvPr/>
        </p:nvPicPr>
        <p:blipFill>
          <a:blip r:embed="rId4">
            <a:alphaModFix/>
          </a:blip>
          <a:stretch>
            <a:fillRect/>
          </a:stretch>
        </p:blipFill>
        <p:spPr>
          <a:xfrm>
            <a:off x="4365125" y="2968575"/>
            <a:ext cx="3892050" cy="1617825"/>
          </a:xfrm>
          <a:prstGeom prst="rect">
            <a:avLst/>
          </a:prstGeom>
          <a:noFill/>
          <a:ln>
            <a:noFill/>
          </a:ln>
        </p:spPr>
      </p:pic>
      <p:sp>
        <p:nvSpPr>
          <p:cNvPr id="171" name="Google Shape;171;g2b27a88ca1b_0_107"/>
          <p:cNvSpPr txBox="1"/>
          <p:nvPr/>
        </p:nvSpPr>
        <p:spPr>
          <a:xfrm>
            <a:off x="1532663" y="2589925"/>
            <a:ext cx="2394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Binary Relevance</a:t>
            </a:r>
            <a:endParaRPr b="1" sz="2000">
              <a:solidFill>
                <a:schemeClr val="dk1"/>
              </a:solidFill>
              <a:latin typeface="Calibri"/>
              <a:ea typeface="Calibri"/>
              <a:cs typeface="Calibri"/>
              <a:sym typeface="Calibri"/>
            </a:endParaRPr>
          </a:p>
        </p:txBody>
      </p:sp>
      <p:sp>
        <p:nvSpPr>
          <p:cNvPr id="172" name="Google Shape;172;g2b27a88ca1b_0_107"/>
          <p:cNvSpPr txBox="1"/>
          <p:nvPr/>
        </p:nvSpPr>
        <p:spPr>
          <a:xfrm>
            <a:off x="5113688" y="2589925"/>
            <a:ext cx="2394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Classifier Chains</a:t>
            </a:r>
            <a:endParaRPr b="1"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b27a88ca1b_0_113"/>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Background - Multi-Label Classification</a:t>
            </a:r>
            <a:endParaRPr/>
          </a:p>
        </p:txBody>
      </p:sp>
      <p:sp>
        <p:nvSpPr>
          <p:cNvPr id="179" name="Google Shape;179;g2b27a88ca1b_0_113"/>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700"/>
              <a:t>Neural Networks </a:t>
            </a:r>
            <a:r>
              <a:rPr b="1" lang="nl-NL" sz="2700"/>
              <a:t>[9]</a:t>
            </a:r>
            <a:endParaRPr b="1" sz="2700"/>
          </a:p>
          <a:p>
            <a:pPr indent="-368300" lvl="0" marL="457200" rtl="0" algn="l">
              <a:spcBef>
                <a:spcPts val="0"/>
              </a:spcBef>
              <a:spcAft>
                <a:spcPts val="0"/>
              </a:spcAft>
              <a:buSzPts val="2200"/>
              <a:buFont typeface="Calibri"/>
              <a:buChar char="•"/>
            </a:pPr>
            <a:r>
              <a:rPr lang="nl-NL" sz="2200"/>
              <a:t>Multiple heads for odor descriptors</a:t>
            </a:r>
            <a:endParaRPr sz="2200"/>
          </a:p>
          <a:p>
            <a:pPr indent="-368300" lvl="0" marL="457200" rtl="0" algn="l">
              <a:spcBef>
                <a:spcPts val="0"/>
              </a:spcBef>
              <a:spcAft>
                <a:spcPts val="0"/>
              </a:spcAft>
              <a:buSzPts val="2200"/>
              <a:buFont typeface="Calibri"/>
              <a:buChar char="•"/>
            </a:pPr>
            <a:r>
              <a:rPr lang="nl-NL" sz="2200"/>
              <a:t>Any features in vector form</a:t>
            </a:r>
            <a:endParaRPr sz="2200"/>
          </a:p>
          <a:p>
            <a:pPr indent="-368300" lvl="0" marL="457200" rtl="0" algn="l">
              <a:spcBef>
                <a:spcPts val="0"/>
              </a:spcBef>
              <a:spcAft>
                <a:spcPts val="0"/>
              </a:spcAft>
              <a:buSzPts val="2200"/>
              <a:buFont typeface="Calibri"/>
              <a:buChar char="•"/>
            </a:pPr>
            <a:r>
              <a:rPr lang="nl-NL" sz="2200"/>
              <a:t>Black Box</a:t>
            </a:r>
            <a:endParaRPr sz="2200"/>
          </a:p>
          <a:p>
            <a:pPr indent="0" lvl="0" marL="0" rtl="0" algn="l">
              <a:spcBef>
                <a:spcPts val="0"/>
              </a:spcBef>
              <a:spcAft>
                <a:spcPts val="0"/>
              </a:spcAft>
              <a:buNone/>
            </a:pPr>
            <a:r>
              <a:t/>
            </a:r>
            <a:endParaRPr sz="2400"/>
          </a:p>
        </p:txBody>
      </p:sp>
      <p:sp>
        <p:nvSpPr>
          <p:cNvPr id="180" name="Google Shape;180;g2b27a88ca1b_0_11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b27a88ca1b_0_119"/>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Background - Multi-Label Classification</a:t>
            </a:r>
            <a:endParaRPr/>
          </a:p>
        </p:txBody>
      </p:sp>
      <p:sp>
        <p:nvSpPr>
          <p:cNvPr id="187" name="Google Shape;187;g2b27a88ca1b_0_119"/>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700"/>
              <a:t>End-to-End GNN [7]</a:t>
            </a:r>
            <a:endParaRPr sz="2700"/>
          </a:p>
          <a:p>
            <a:pPr indent="-368300" lvl="0" marL="457200" rtl="0" algn="l">
              <a:spcBef>
                <a:spcPts val="0"/>
              </a:spcBef>
              <a:spcAft>
                <a:spcPts val="0"/>
              </a:spcAft>
              <a:buSzPts val="2200"/>
              <a:buFont typeface="Calibri"/>
              <a:buChar char="•"/>
            </a:pPr>
            <a:r>
              <a:rPr lang="nl-NL" sz="2200"/>
              <a:t>Graph based representation of molecules</a:t>
            </a:r>
            <a:endParaRPr sz="2200"/>
          </a:p>
          <a:p>
            <a:pPr indent="-368300" lvl="0" marL="457200" rtl="0" algn="l">
              <a:spcBef>
                <a:spcPts val="0"/>
              </a:spcBef>
              <a:spcAft>
                <a:spcPts val="0"/>
              </a:spcAft>
              <a:buSzPts val="2200"/>
              <a:buFont typeface="Calibri"/>
              <a:buChar char="•"/>
            </a:pPr>
            <a:r>
              <a:rPr lang="nl-NL" sz="2200"/>
              <a:t>Features extracted by model</a:t>
            </a:r>
            <a:endParaRPr sz="2200"/>
          </a:p>
          <a:p>
            <a:pPr indent="-368300" lvl="0" marL="457200" rtl="0" algn="l">
              <a:spcBef>
                <a:spcPts val="0"/>
              </a:spcBef>
              <a:spcAft>
                <a:spcPts val="0"/>
              </a:spcAft>
              <a:buSzPts val="2200"/>
              <a:buFont typeface="Calibri"/>
              <a:buChar char="•"/>
            </a:pPr>
            <a:r>
              <a:rPr lang="nl-NL" sz="2200"/>
              <a:t>Allows for creating multi-dimensional Odor map</a:t>
            </a:r>
            <a:br>
              <a:rPr lang="nl-NL" sz="2200"/>
            </a:br>
            <a:r>
              <a:rPr lang="nl-NL" sz="2200"/>
              <a:t>⇒ Obtain predictors by projection</a:t>
            </a:r>
            <a:endParaRPr sz="2200"/>
          </a:p>
          <a:p>
            <a:pPr indent="-368300" lvl="0" marL="457200" rtl="0" algn="l">
              <a:spcBef>
                <a:spcPts val="0"/>
              </a:spcBef>
              <a:spcAft>
                <a:spcPts val="0"/>
              </a:spcAft>
              <a:buSzPts val="2200"/>
              <a:buFont typeface="Calibri"/>
              <a:buChar char="•"/>
            </a:pPr>
            <a:r>
              <a:rPr lang="nl-NL" sz="2200"/>
              <a:t>Human-expert level of performance</a:t>
            </a:r>
            <a:endParaRPr sz="2200"/>
          </a:p>
          <a:p>
            <a:pPr indent="0" lvl="0" marL="0" rtl="0" algn="l">
              <a:spcBef>
                <a:spcPts val="0"/>
              </a:spcBef>
              <a:spcAft>
                <a:spcPts val="0"/>
              </a:spcAft>
              <a:buNone/>
            </a:pPr>
            <a:r>
              <a:t/>
            </a:r>
            <a:endParaRPr sz="2400"/>
          </a:p>
        </p:txBody>
      </p:sp>
      <p:sp>
        <p:nvSpPr>
          <p:cNvPr id="188" name="Google Shape;188;g2b27a88ca1b_0_11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b27a88ca1b_0_125"/>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Background - Multi-Label Classification</a:t>
            </a:r>
            <a:endParaRPr/>
          </a:p>
        </p:txBody>
      </p:sp>
      <p:sp>
        <p:nvSpPr>
          <p:cNvPr id="195" name="Google Shape;195;g2b27a88ca1b_0_125"/>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700"/>
              <a:t>Other Models </a:t>
            </a:r>
            <a:r>
              <a:rPr b="1" lang="nl-NL" sz="2700"/>
              <a:t>[10]</a:t>
            </a:r>
            <a:endParaRPr b="1" sz="2700"/>
          </a:p>
          <a:p>
            <a:pPr indent="-368300" lvl="0" marL="457200" rtl="0" algn="l">
              <a:spcBef>
                <a:spcPts val="0"/>
              </a:spcBef>
              <a:spcAft>
                <a:spcPts val="0"/>
              </a:spcAft>
              <a:buSzPts val="2200"/>
              <a:buFont typeface="Calibri"/>
              <a:buChar char="•"/>
            </a:pPr>
            <a:r>
              <a:rPr lang="nl-NL" sz="2200"/>
              <a:t>Gradient based</a:t>
            </a:r>
            <a:endParaRPr sz="2200"/>
          </a:p>
          <a:p>
            <a:pPr indent="-368300" lvl="0" marL="457200" rtl="0" algn="l">
              <a:spcBef>
                <a:spcPts val="0"/>
              </a:spcBef>
              <a:spcAft>
                <a:spcPts val="0"/>
              </a:spcAft>
              <a:buSzPts val="2200"/>
              <a:buFont typeface="Calibri"/>
              <a:buChar char="•"/>
            </a:pPr>
            <a:r>
              <a:rPr lang="nl-NL" sz="2200"/>
              <a:t>Support Vector Machine</a:t>
            </a:r>
            <a:endParaRPr sz="2200"/>
          </a:p>
          <a:p>
            <a:pPr indent="-368300" lvl="0" marL="457200" rtl="0" algn="l">
              <a:spcBef>
                <a:spcPts val="0"/>
              </a:spcBef>
              <a:spcAft>
                <a:spcPts val="0"/>
              </a:spcAft>
              <a:buSzPts val="2200"/>
              <a:buFont typeface="Calibri"/>
              <a:buChar char="•"/>
            </a:pPr>
            <a:r>
              <a:rPr lang="nl-NL" sz="2200"/>
              <a:t>k-Nearest neighbors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nl-NL" sz="2200"/>
              <a:t>⇒ Struggle with similar molecules having different smells</a:t>
            </a:r>
            <a:endParaRPr sz="2200"/>
          </a:p>
          <a:p>
            <a:pPr indent="0" lvl="0" marL="0" rtl="0" algn="l">
              <a:spcBef>
                <a:spcPts val="0"/>
              </a:spcBef>
              <a:spcAft>
                <a:spcPts val="0"/>
              </a:spcAft>
              <a:buNone/>
            </a:pPr>
            <a:r>
              <a:t/>
            </a:r>
            <a:endParaRPr sz="2400"/>
          </a:p>
        </p:txBody>
      </p:sp>
      <p:sp>
        <p:nvSpPr>
          <p:cNvPr id="196" name="Google Shape;196;g2b27a88ca1b_0_125"/>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b27a88ca1b_0_154"/>
          <p:cNvSpPr txBox="1"/>
          <p:nvPr>
            <p:ph type="title"/>
          </p:nvPr>
        </p:nvSpPr>
        <p:spPr>
          <a:xfrm>
            <a:off x="360000" y="310695"/>
            <a:ext cx="8326800"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nl-NL"/>
              <a:t>Background - Data Fusion</a:t>
            </a:r>
            <a:endParaRPr/>
          </a:p>
          <a:p>
            <a:pPr indent="0" lvl="0" marL="0" rtl="0" algn="l">
              <a:lnSpc>
                <a:spcPct val="100000"/>
              </a:lnSpc>
              <a:spcBef>
                <a:spcPts val="0"/>
              </a:spcBef>
              <a:spcAft>
                <a:spcPts val="0"/>
              </a:spcAft>
              <a:buSzPts val="1800"/>
              <a:buNone/>
            </a:pPr>
            <a:r>
              <a:t/>
            </a:r>
            <a:endParaRPr/>
          </a:p>
        </p:txBody>
      </p:sp>
      <p:sp>
        <p:nvSpPr>
          <p:cNvPr id="203" name="Google Shape;203;g2b27a88ca1b_0_154"/>
          <p:cNvSpPr txBox="1"/>
          <p:nvPr>
            <p:ph idx="1" type="body"/>
          </p:nvPr>
        </p:nvSpPr>
        <p:spPr>
          <a:xfrm>
            <a:off x="360000" y="972000"/>
            <a:ext cx="4212000" cy="3404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700"/>
              <a:t>Data Fusion </a:t>
            </a:r>
            <a:r>
              <a:rPr b="1" lang="nl-NL" sz="2700"/>
              <a:t>[11]</a:t>
            </a:r>
            <a:endParaRPr b="1" sz="2700"/>
          </a:p>
          <a:p>
            <a:pPr indent="0" lvl="0" marL="0" rtl="0" algn="l">
              <a:lnSpc>
                <a:spcPct val="100000"/>
              </a:lnSpc>
              <a:spcBef>
                <a:spcPts val="0"/>
              </a:spcBef>
              <a:spcAft>
                <a:spcPts val="0"/>
              </a:spcAft>
              <a:buNone/>
            </a:pPr>
            <a:r>
              <a:t/>
            </a:r>
            <a:endParaRPr b="1" sz="1200"/>
          </a:p>
          <a:p>
            <a:pPr indent="-355600" lvl="0" marL="457200" rtl="0" algn="l">
              <a:lnSpc>
                <a:spcPct val="100000"/>
              </a:lnSpc>
              <a:spcBef>
                <a:spcPts val="0"/>
              </a:spcBef>
              <a:spcAft>
                <a:spcPts val="0"/>
              </a:spcAft>
              <a:buSzPts val="2000"/>
              <a:buChar char="•"/>
            </a:pPr>
            <a:r>
              <a:rPr b="1" lang="nl-NL" sz="2000"/>
              <a:t>Low-Level:</a:t>
            </a:r>
            <a:r>
              <a:rPr lang="nl-NL" sz="2000"/>
              <a:t> raw data from different sources is combined before any processing occurs</a:t>
            </a:r>
            <a:endParaRPr sz="2000"/>
          </a:p>
          <a:p>
            <a:pPr indent="-355600" lvl="0" marL="457200" rtl="0" algn="l">
              <a:lnSpc>
                <a:spcPct val="100000"/>
              </a:lnSpc>
              <a:spcBef>
                <a:spcPts val="0"/>
              </a:spcBef>
              <a:spcAft>
                <a:spcPts val="0"/>
              </a:spcAft>
              <a:buSzPts val="2000"/>
              <a:buChar char="•"/>
            </a:pPr>
            <a:r>
              <a:rPr b="1" lang="nl-NL" sz="2000"/>
              <a:t>Mid-Level:</a:t>
            </a:r>
            <a:r>
              <a:rPr lang="nl-NL" sz="2000"/>
              <a:t> features extracted from raw data are combined, data already preprocessed</a:t>
            </a:r>
            <a:endParaRPr sz="2000"/>
          </a:p>
          <a:p>
            <a:pPr indent="-355600" lvl="0" marL="457200" rtl="0" algn="l">
              <a:lnSpc>
                <a:spcPct val="100000"/>
              </a:lnSpc>
              <a:spcBef>
                <a:spcPts val="0"/>
              </a:spcBef>
              <a:spcAft>
                <a:spcPts val="0"/>
              </a:spcAft>
              <a:buSzPts val="2000"/>
              <a:buChar char="•"/>
            </a:pPr>
            <a:r>
              <a:rPr b="1" lang="nl-NL" sz="2000"/>
              <a:t>High-Level</a:t>
            </a:r>
            <a:r>
              <a:rPr lang="nl-NL" sz="2000"/>
              <a:t>: </a:t>
            </a:r>
            <a:r>
              <a:rPr lang="nl-NL" sz="2000"/>
              <a:t>merging the outcomes of several models (different kinds of data) into a final decision</a:t>
            </a:r>
            <a:endParaRPr sz="2000"/>
          </a:p>
          <a:p>
            <a:pPr indent="0" lvl="0" marL="0" rtl="0" algn="l">
              <a:lnSpc>
                <a:spcPct val="100000"/>
              </a:lnSpc>
              <a:spcBef>
                <a:spcPts val="0"/>
              </a:spcBef>
              <a:spcAft>
                <a:spcPts val="0"/>
              </a:spcAft>
              <a:buNone/>
            </a:pPr>
            <a:r>
              <a:t/>
            </a:r>
            <a:endParaRPr sz="2400"/>
          </a:p>
        </p:txBody>
      </p:sp>
      <p:pic>
        <p:nvPicPr>
          <p:cNvPr id="204" name="Google Shape;204;g2b27a88ca1b_0_154"/>
          <p:cNvPicPr preferRelativeResize="0"/>
          <p:nvPr/>
        </p:nvPicPr>
        <p:blipFill>
          <a:blip r:embed="rId3">
            <a:alphaModFix/>
          </a:blip>
          <a:stretch>
            <a:fillRect/>
          </a:stretch>
        </p:blipFill>
        <p:spPr>
          <a:xfrm>
            <a:off x="4865038" y="1180324"/>
            <a:ext cx="3862127" cy="2782849"/>
          </a:xfrm>
          <a:prstGeom prst="rect">
            <a:avLst/>
          </a:prstGeom>
          <a:noFill/>
          <a:ln>
            <a:noFill/>
          </a:ln>
        </p:spPr>
      </p:pic>
      <p:sp>
        <p:nvSpPr>
          <p:cNvPr id="205" name="Google Shape;205;g2b27a88ca1b_0_154"/>
          <p:cNvSpPr txBox="1"/>
          <p:nvPr/>
        </p:nvSpPr>
        <p:spPr>
          <a:xfrm>
            <a:off x="4699563" y="3963175"/>
            <a:ext cx="41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a:latin typeface="Calibri"/>
                <a:ea typeface="Calibri"/>
                <a:cs typeface="Calibri"/>
                <a:sym typeface="Calibri"/>
              </a:rPr>
              <a:t>https://doi.org/10.1016/B978-0-444-63984-4.00001-6</a:t>
            </a:r>
            <a:endParaRPr>
              <a:latin typeface="Calibri"/>
              <a:ea typeface="Calibri"/>
              <a:cs typeface="Calibri"/>
              <a:sym typeface="Calibri"/>
            </a:endParaRPr>
          </a:p>
        </p:txBody>
      </p:sp>
      <p:sp>
        <p:nvSpPr>
          <p:cNvPr id="206" name="Google Shape;206;g2b27a88ca1b_0_15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b2c1bf6564_3_14"/>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nl-NL"/>
              <a:t>Background - Data Fusion</a:t>
            </a:r>
            <a:endParaRPr/>
          </a:p>
        </p:txBody>
      </p:sp>
      <p:sp>
        <p:nvSpPr>
          <p:cNvPr id="213" name="Google Shape;213;g2b2c1bf6564_3_14"/>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700"/>
              <a:t>High-Level Fusion - Decision Fusion [12]</a:t>
            </a:r>
            <a:endParaRPr b="1" sz="2700"/>
          </a:p>
          <a:p>
            <a:pPr indent="0" lvl="0" marL="0" rtl="0" algn="l">
              <a:lnSpc>
                <a:spcPct val="100000"/>
              </a:lnSpc>
              <a:spcBef>
                <a:spcPts val="0"/>
              </a:spcBef>
              <a:spcAft>
                <a:spcPts val="0"/>
              </a:spcAft>
              <a:buNone/>
            </a:pPr>
            <a:r>
              <a:t/>
            </a:r>
            <a:endParaRPr sz="2200"/>
          </a:p>
          <a:p>
            <a:pPr indent="-355600" lvl="0" marL="457200" rtl="0" algn="l">
              <a:lnSpc>
                <a:spcPct val="100000"/>
              </a:lnSpc>
              <a:spcBef>
                <a:spcPts val="0"/>
              </a:spcBef>
              <a:spcAft>
                <a:spcPts val="0"/>
              </a:spcAft>
              <a:buSzPts val="2000"/>
              <a:buChar char="•"/>
            </a:pPr>
            <a:r>
              <a:rPr b="1" lang="nl-NL" sz="2000"/>
              <a:t>Majority Voting: </a:t>
            </a:r>
            <a:r>
              <a:rPr lang="nl-NL" sz="2000"/>
              <a:t>Each classifier makes a vote. All classifiers have equal importance. Final decision = highest number of votes.</a:t>
            </a:r>
            <a:endParaRPr sz="2000"/>
          </a:p>
          <a:p>
            <a:pPr indent="-355600" lvl="0" marL="457200" rtl="0" algn="l">
              <a:lnSpc>
                <a:spcPct val="100000"/>
              </a:lnSpc>
              <a:spcBef>
                <a:spcPts val="1000"/>
              </a:spcBef>
              <a:spcAft>
                <a:spcPts val="0"/>
              </a:spcAft>
              <a:buSzPts val="2000"/>
              <a:buChar char="•"/>
            </a:pPr>
            <a:r>
              <a:rPr b="1" lang="nl-NL" sz="2000"/>
              <a:t>Bayesian Consensus:</a:t>
            </a:r>
            <a:r>
              <a:rPr lang="nl-NL" sz="2000"/>
              <a:t> Updates the probability estimates of the outcomes based on Bayes’ theorem. Each classifier contributes to the final decision based on its performance and the confidence in its predictions.</a:t>
            </a:r>
            <a:endParaRPr sz="2000"/>
          </a:p>
          <a:p>
            <a:pPr indent="-355600" lvl="0" marL="457200" rtl="0" algn="l">
              <a:lnSpc>
                <a:spcPct val="100000"/>
              </a:lnSpc>
              <a:spcBef>
                <a:spcPts val="1000"/>
              </a:spcBef>
              <a:spcAft>
                <a:spcPts val="0"/>
              </a:spcAft>
              <a:buSzPts val="2000"/>
              <a:buChar char="•"/>
            </a:pPr>
            <a:r>
              <a:rPr b="1" lang="nl-NL" sz="2000"/>
              <a:t>Weighted Voting:</a:t>
            </a:r>
            <a:r>
              <a:rPr lang="nl-NL" sz="2000"/>
              <a:t> Each classifier is assigned a weight based on its importance/reliability. The final decision is made based on the weighted sum of the votes from each classifier.</a:t>
            </a:r>
            <a:endParaRPr sz="2000"/>
          </a:p>
          <a:p>
            <a:pPr indent="-254000" lvl="1" marL="914400" rtl="0" algn="l">
              <a:lnSpc>
                <a:spcPct val="100000"/>
              </a:lnSpc>
              <a:spcBef>
                <a:spcPts val="1000"/>
              </a:spcBef>
              <a:spcAft>
                <a:spcPts val="0"/>
              </a:spcAft>
              <a:buSzPts val="3200"/>
              <a:buNone/>
            </a:pPr>
            <a:r>
              <a:t/>
            </a:r>
            <a:endParaRPr sz="2000"/>
          </a:p>
          <a:p>
            <a:pPr indent="-342900" lvl="0" marL="457200" rtl="0" algn="l">
              <a:lnSpc>
                <a:spcPct val="100000"/>
              </a:lnSpc>
              <a:spcBef>
                <a:spcPts val="0"/>
              </a:spcBef>
              <a:spcAft>
                <a:spcPts val="0"/>
              </a:spcAft>
              <a:buSzPts val="1800"/>
              <a:buNone/>
            </a:pPr>
            <a:r>
              <a:t/>
            </a:r>
            <a:endParaRPr/>
          </a:p>
        </p:txBody>
      </p:sp>
      <p:sp>
        <p:nvSpPr>
          <p:cNvPr id="214" name="Google Shape;214;g2b2c1bf6564_3_1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b2d490a2e0_1_70"/>
          <p:cNvSpPr txBox="1"/>
          <p:nvPr>
            <p:ph type="ctrTitle"/>
          </p:nvPr>
        </p:nvSpPr>
        <p:spPr>
          <a:xfrm>
            <a:off x="990949" y="1640900"/>
            <a:ext cx="61482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3</a:t>
            </a:r>
            <a:r>
              <a:rPr lang="nl-NL"/>
              <a:t>. Implementation</a:t>
            </a:r>
            <a:endParaRPr/>
          </a:p>
        </p:txBody>
      </p:sp>
      <p:sp>
        <p:nvSpPr>
          <p:cNvPr id="221" name="Google Shape;221;g2b2d490a2e0_1_7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8"/>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Approach</a:t>
            </a:r>
            <a:endParaRPr/>
          </a:p>
        </p:txBody>
      </p:sp>
      <p:sp>
        <p:nvSpPr>
          <p:cNvPr id="228" name="Google Shape;228;p1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pSp>
        <p:nvGrpSpPr>
          <p:cNvPr id="229" name="Google Shape;229;p18"/>
          <p:cNvGrpSpPr/>
          <p:nvPr/>
        </p:nvGrpSpPr>
        <p:grpSpPr>
          <a:xfrm>
            <a:off x="283800" y="1932775"/>
            <a:ext cx="8681975" cy="2873575"/>
            <a:chOff x="360000" y="1780375"/>
            <a:chExt cx="8681975" cy="2873575"/>
          </a:xfrm>
        </p:grpSpPr>
        <p:grpSp>
          <p:nvGrpSpPr>
            <p:cNvPr id="230" name="Google Shape;230;p18"/>
            <p:cNvGrpSpPr/>
            <p:nvPr/>
          </p:nvGrpSpPr>
          <p:grpSpPr>
            <a:xfrm>
              <a:off x="360000" y="1780375"/>
              <a:ext cx="7382700" cy="2873575"/>
              <a:chOff x="702125" y="1375175"/>
              <a:chExt cx="7382700" cy="2873575"/>
            </a:xfrm>
          </p:grpSpPr>
          <p:sp>
            <p:nvSpPr>
              <p:cNvPr id="231" name="Google Shape;231;p18"/>
              <p:cNvSpPr/>
              <p:nvPr/>
            </p:nvSpPr>
            <p:spPr>
              <a:xfrm>
                <a:off x="4646225" y="3385350"/>
                <a:ext cx="1510200" cy="863400"/>
              </a:xfrm>
              <a:prstGeom prst="rect">
                <a:avLst/>
              </a:prstGeom>
              <a:solidFill>
                <a:srgbClr val="EFEFE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600">
                    <a:latin typeface="Calibri"/>
                    <a:ea typeface="Calibri"/>
                    <a:cs typeface="Calibri"/>
                    <a:sym typeface="Calibri"/>
                  </a:rPr>
                  <a:t>Multi-Label</a:t>
                </a:r>
                <a:r>
                  <a:rPr lang="nl-NL" sz="1600">
                    <a:latin typeface="Calibri"/>
                    <a:ea typeface="Calibri"/>
                    <a:cs typeface="Calibri"/>
                    <a:sym typeface="Calibri"/>
                  </a:rPr>
                  <a:t> Classification</a:t>
                </a:r>
                <a:endParaRPr>
                  <a:latin typeface="Calibri"/>
                  <a:ea typeface="Calibri"/>
                  <a:cs typeface="Calibri"/>
                  <a:sym typeface="Calibri"/>
                </a:endParaRPr>
              </a:p>
            </p:txBody>
          </p:sp>
          <p:sp>
            <p:nvSpPr>
              <p:cNvPr id="232" name="Google Shape;232;p18"/>
              <p:cNvSpPr/>
              <p:nvPr/>
            </p:nvSpPr>
            <p:spPr>
              <a:xfrm>
                <a:off x="4646225" y="1865400"/>
                <a:ext cx="1510200" cy="863400"/>
              </a:xfrm>
              <a:prstGeom prst="rect">
                <a:avLst/>
              </a:prstGeom>
              <a:solidFill>
                <a:srgbClr val="EFEFE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600">
                    <a:latin typeface="Calibri"/>
                    <a:ea typeface="Calibri"/>
                    <a:cs typeface="Calibri"/>
                    <a:sym typeface="Calibri"/>
                  </a:rPr>
                  <a:t>One-Class Classification</a:t>
                </a:r>
                <a:endParaRPr sz="1600">
                  <a:latin typeface="Calibri"/>
                  <a:ea typeface="Calibri"/>
                  <a:cs typeface="Calibri"/>
                  <a:sym typeface="Calibri"/>
                </a:endParaRPr>
              </a:p>
            </p:txBody>
          </p:sp>
          <p:sp>
            <p:nvSpPr>
              <p:cNvPr id="233" name="Google Shape;233;p18"/>
              <p:cNvSpPr/>
              <p:nvPr/>
            </p:nvSpPr>
            <p:spPr>
              <a:xfrm>
                <a:off x="702125" y="2358900"/>
                <a:ext cx="845700" cy="7905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DATA</a:t>
                </a:r>
                <a:endParaRPr b="1" sz="1600">
                  <a:latin typeface="Calibri"/>
                  <a:ea typeface="Calibri"/>
                  <a:cs typeface="Calibri"/>
                  <a:sym typeface="Calibri"/>
                </a:endParaRPr>
              </a:p>
            </p:txBody>
          </p:sp>
          <p:sp>
            <p:nvSpPr>
              <p:cNvPr id="234" name="Google Shape;234;p18"/>
              <p:cNvSpPr/>
              <p:nvPr/>
            </p:nvSpPr>
            <p:spPr>
              <a:xfrm>
                <a:off x="1640875" y="2589000"/>
                <a:ext cx="507300" cy="3303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 name="Google Shape;235;p18"/>
              <p:cNvSpPr/>
              <p:nvPr/>
            </p:nvSpPr>
            <p:spPr>
              <a:xfrm>
                <a:off x="2241225" y="2034450"/>
                <a:ext cx="1628100" cy="14394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DATA PREPARATION &amp; FEATURE EXTRACTION</a:t>
                </a:r>
                <a:endParaRPr b="1" sz="1600">
                  <a:latin typeface="Calibri"/>
                  <a:ea typeface="Calibri"/>
                  <a:cs typeface="Calibri"/>
                  <a:sym typeface="Calibri"/>
                </a:endParaRPr>
              </a:p>
            </p:txBody>
          </p:sp>
          <p:sp>
            <p:nvSpPr>
              <p:cNvPr id="236" name="Google Shape;236;p18"/>
              <p:cNvSpPr/>
              <p:nvPr/>
            </p:nvSpPr>
            <p:spPr>
              <a:xfrm>
                <a:off x="4646225" y="1375175"/>
                <a:ext cx="1510200" cy="6516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TASK 1 MODELLING</a:t>
                </a:r>
                <a:endParaRPr b="1" sz="1600">
                  <a:latin typeface="Calibri"/>
                  <a:ea typeface="Calibri"/>
                  <a:cs typeface="Calibri"/>
                  <a:sym typeface="Calibri"/>
                </a:endParaRPr>
              </a:p>
            </p:txBody>
          </p:sp>
          <p:sp>
            <p:nvSpPr>
              <p:cNvPr id="237" name="Google Shape;237;p18"/>
              <p:cNvSpPr/>
              <p:nvPr/>
            </p:nvSpPr>
            <p:spPr>
              <a:xfrm>
                <a:off x="4646225" y="2854700"/>
                <a:ext cx="1510200" cy="6516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TASK 2 MODELLING</a:t>
                </a:r>
                <a:endParaRPr b="1" sz="1600">
                  <a:latin typeface="Calibri"/>
                  <a:ea typeface="Calibri"/>
                  <a:cs typeface="Calibri"/>
                  <a:sym typeface="Calibri"/>
                </a:endParaRPr>
              </a:p>
            </p:txBody>
          </p:sp>
          <p:sp>
            <p:nvSpPr>
              <p:cNvPr id="238" name="Google Shape;238;p18"/>
              <p:cNvSpPr/>
              <p:nvPr/>
            </p:nvSpPr>
            <p:spPr>
              <a:xfrm rot="1498333">
                <a:off x="3944043" y="3015348"/>
                <a:ext cx="627460" cy="330304"/>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 name="Google Shape;239;p18"/>
              <p:cNvSpPr/>
              <p:nvPr/>
            </p:nvSpPr>
            <p:spPr>
              <a:xfrm>
                <a:off x="6256025" y="2131950"/>
                <a:ext cx="507300" cy="3303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0" name="Google Shape;240;p18"/>
              <p:cNvSpPr/>
              <p:nvPr/>
            </p:nvSpPr>
            <p:spPr>
              <a:xfrm>
                <a:off x="6862925" y="1937400"/>
                <a:ext cx="1221900" cy="7194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DATA FUSION</a:t>
                </a:r>
                <a:endParaRPr b="1" sz="1600">
                  <a:latin typeface="Calibri"/>
                  <a:ea typeface="Calibri"/>
                  <a:cs typeface="Calibri"/>
                  <a:sym typeface="Calibri"/>
                </a:endParaRPr>
              </a:p>
            </p:txBody>
          </p:sp>
          <p:sp>
            <p:nvSpPr>
              <p:cNvPr id="241" name="Google Shape;241;p18"/>
              <p:cNvSpPr/>
              <p:nvPr/>
            </p:nvSpPr>
            <p:spPr>
              <a:xfrm>
                <a:off x="6256025" y="3676700"/>
                <a:ext cx="507300" cy="3303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2" name="Google Shape;242;p18"/>
              <p:cNvSpPr/>
              <p:nvPr/>
            </p:nvSpPr>
            <p:spPr>
              <a:xfrm>
                <a:off x="6862925" y="3457350"/>
                <a:ext cx="1221900" cy="7194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DATA FUSION</a:t>
                </a:r>
                <a:endParaRPr b="1" sz="1600">
                  <a:latin typeface="Calibri"/>
                  <a:ea typeface="Calibri"/>
                  <a:cs typeface="Calibri"/>
                  <a:sym typeface="Calibri"/>
                </a:endParaRPr>
              </a:p>
            </p:txBody>
          </p:sp>
        </p:grpSp>
        <p:sp>
          <p:nvSpPr>
            <p:cNvPr id="243" name="Google Shape;243;p18"/>
            <p:cNvSpPr/>
            <p:nvPr/>
          </p:nvSpPr>
          <p:spPr>
            <a:xfrm>
              <a:off x="7813475" y="3164225"/>
              <a:ext cx="1228500" cy="5670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latin typeface="Calibri"/>
                  <a:ea typeface="Calibri"/>
                  <a:cs typeface="Calibri"/>
                  <a:sym typeface="Calibri"/>
                </a:rPr>
                <a:t>EVALUATE</a:t>
              </a:r>
              <a:endParaRPr b="1" sz="1600">
                <a:latin typeface="Calibri"/>
                <a:ea typeface="Calibri"/>
                <a:cs typeface="Calibri"/>
                <a:sym typeface="Calibri"/>
              </a:endParaRPr>
            </a:p>
          </p:txBody>
        </p:sp>
        <p:sp>
          <p:nvSpPr>
            <p:cNvPr id="244" name="Google Shape;244;p18"/>
            <p:cNvSpPr/>
            <p:nvPr/>
          </p:nvSpPr>
          <p:spPr>
            <a:xfrm rot="-1065557">
              <a:off x="3611676" y="2659572"/>
              <a:ext cx="627503" cy="330449"/>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5" name="Google Shape;245;p18"/>
            <p:cNvSpPr/>
            <p:nvPr/>
          </p:nvSpPr>
          <p:spPr>
            <a:xfrm rot="5400000">
              <a:off x="7983750" y="2533650"/>
              <a:ext cx="442200" cy="625200"/>
            </a:xfrm>
            <a:prstGeom prst="bentArrow">
              <a:avLst>
                <a:gd fmla="val 33277" name="adj1"/>
                <a:gd fmla="val 25000" name="adj2"/>
                <a:gd fmla="val 26707" name="adj3"/>
                <a:gd fmla="val 43750"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6" name="Google Shape;246;p18"/>
            <p:cNvSpPr/>
            <p:nvPr/>
          </p:nvSpPr>
          <p:spPr>
            <a:xfrm flipH="1" rot="5400000">
              <a:off x="7983750" y="3813525"/>
              <a:ext cx="442200" cy="625200"/>
            </a:xfrm>
            <a:prstGeom prst="bentArrow">
              <a:avLst>
                <a:gd fmla="val 33277" name="adj1"/>
                <a:gd fmla="val 25000" name="adj2"/>
                <a:gd fmla="val 26707" name="adj3"/>
                <a:gd fmla="val 43750" name="adj4"/>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47" name="Google Shape;247;p18"/>
          <p:cNvSpPr txBox="1"/>
          <p:nvPr>
            <p:ph idx="1" type="body"/>
          </p:nvPr>
        </p:nvSpPr>
        <p:spPr>
          <a:xfrm>
            <a:off x="319900" y="971925"/>
            <a:ext cx="8326800" cy="4082400"/>
          </a:xfrm>
          <a:prstGeom prst="rect">
            <a:avLst/>
          </a:prstGeom>
          <a:noFill/>
          <a:ln>
            <a:noFill/>
          </a:ln>
        </p:spPr>
        <p:txBody>
          <a:bodyPr anchorCtr="0" anchor="t" bIns="0" lIns="0" spcFirstLastPara="1" rIns="0" wrap="square" tIns="0">
            <a:normAutofit/>
          </a:bodyPr>
          <a:lstStyle/>
          <a:p>
            <a:pPr indent="-368300" lvl="0" marL="457200" rtl="0" algn="l">
              <a:spcBef>
                <a:spcPts val="0"/>
              </a:spcBef>
              <a:spcAft>
                <a:spcPts val="0"/>
              </a:spcAft>
              <a:buSzPts val="2200"/>
              <a:buChar char="•"/>
            </a:pPr>
            <a:r>
              <a:rPr lang="nl-NL" sz="2400"/>
              <a:t>Task 1: </a:t>
            </a:r>
            <a:r>
              <a:rPr lang="nl-NL" sz="2400"/>
              <a:t>Predict if molecules have an odor or not</a:t>
            </a:r>
            <a:endParaRPr sz="2400"/>
          </a:p>
          <a:p>
            <a:pPr indent="-368300" lvl="0" marL="457200" rtl="0" algn="l">
              <a:spcBef>
                <a:spcPts val="0"/>
              </a:spcBef>
              <a:spcAft>
                <a:spcPts val="0"/>
              </a:spcAft>
              <a:buSzPts val="2200"/>
              <a:buChar char="•"/>
            </a:pPr>
            <a:r>
              <a:rPr lang="nl-NL" sz="2400"/>
              <a:t>Task 2: Predict what odors a molecule has</a:t>
            </a:r>
            <a:endParaRPr sz="2400"/>
          </a:p>
          <a:p>
            <a:pPr indent="0" lvl="0" marL="457200" rtl="0" algn="l">
              <a:lnSpc>
                <a:spcPct val="100000"/>
              </a:lnSpc>
              <a:spcBef>
                <a:spcPts val="0"/>
              </a:spcBef>
              <a:spcAft>
                <a:spcPts val="0"/>
              </a:spcAft>
              <a:buNone/>
            </a:pPr>
            <a:r>
              <a:t/>
            </a:r>
            <a:endParaRPr sz="2400"/>
          </a:p>
          <a:p>
            <a:pPr indent="0" lvl="0" marL="914400" rtl="0" algn="l">
              <a:lnSpc>
                <a:spcPct val="100000"/>
              </a:lnSpc>
              <a:spcBef>
                <a:spcPts val="0"/>
              </a:spcBef>
              <a:spcAft>
                <a:spcPts val="0"/>
              </a:spcAft>
              <a:buSzPts val="1800"/>
              <a:buNone/>
            </a:pPr>
            <a:r>
              <a:t/>
            </a:r>
            <a:endParaRPr sz="2000"/>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800"/>
          </a:p>
          <a:p>
            <a:pPr indent="0" lvl="0" marL="203200" rtl="0" algn="l">
              <a:lnSpc>
                <a:spcPct val="100000"/>
              </a:lnSpc>
              <a:spcBef>
                <a:spcPts val="0"/>
              </a:spcBef>
              <a:spcAft>
                <a:spcPts val="0"/>
              </a:spcAft>
              <a:buClr>
                <a:schemeClr val="dk1"/>
              </a:buClr>
              <a:buSzPts val="3200"/>
              <a:buNone/>
            </a:pPr>
            <a:r>
              <a:t/>
            </a: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3200"/>
              <a:buFont typeface="Calibri"/>
              <a:buNone/>
            </a:pPr>
            <a:r>
              <a:rPr lang="nl-NL"/>
              <a:t>Implementation - Data</a:t>
            </a:r>
            <a:endParaRPr/>
          </a:p>
        </p:txBody>
      </p:sp>
      <p:sp>
        <p:nvSpPr>
          <p:cNvPr id="253" name="Google Shape;253;p2"/>
          <p:cNvSpPr txBox="1"/>
          <p:nvPr>
            <p:ph idx="1" type="body"/>
          </p:nvPr>
        </p:nvSpPr>
        <p:spPr>
          <a:xfrm>
            <a:off x="360000" y="877700"/>
            <a:ext cx="8326800" cy="4082400"/>
          </a:xfrm>
          <a:prstGeom prst="rect">
            <a:avLst/>
          </a:prstGeom>
          <a:noFill/>
          <a:ln>
            <a:noFill/>
          </a:ln>
        </p:spPr>
        <p:txBody>
          <a:bodyPr anchorCtr="0" anchor="t" bIns="0" lIns="0" spcFirstLastPara="1" rIns="0" wrap="square" tIns="0">
            <a:normAutofit/>
          </a:bodyPr>
          <a:lstStyle/>
          <a:p>
            <a:pPr indent="-415925" lvl="0" marL="457200" rtl="0" algn="l">
              <a:lnSpc>
                <a:spcPct val="100000"/>
              </a:lnSpc>
              <a:spcBef>
                <a:spcPts val="0"/>
              </a:spcBef>
              <a:spcAft>
                <a:spcPts val="0"/>
              </a:spcAft>
              <a:buSzPts val="2550"/>
              <a:buChar char="•"/>
            </a:pPr>
            <a:r>
              <a:rPr lang="nl-NL" sz="2400"/>
              <a:t>Dataset used in a challenge:</a:t>
            </a:r>
            <a:r>
              <a:rPr lang="nl-NL"/>
              <a:t> </a:t>
            </a:r>
            <a:r>
              <a:rPr b="1" lang="nl-NL" sz="2400"/>
              <a:t>AICrowd: Learning To Smell </a:t>
            </a:r>
            <a:r>
              <a:rPr lang="nl-NL" sz="1200"/>
              <a:t>[13]</a:t>
            </a:r>
            <a:endParaRPr sz="1200"/>
          </a:p>
          <a:p>
            <a:pPr indent="-266700" lvl="1" marL="800100" rtl="0" algn="l">
              <a:lnSpc>
                <a:spcPct val="100000"/>
              </a:lnSpc>
              <a:spcBef>
                <a:spcPts val="0"/>
              </a:spcBef>
              <a:spcAft>
                <a:spcPts val="0"/>
              </a:spcAft>
              <a:buSzPts val="2000"/>
              <a:buChar char="-"/>
            </a:pPr>
            <a:r>
              <a:rPr lang="nl-NL" sz="2000"/>
              <a:t>4316 SMILES and SENTENCES</a:t>
            </a:r>
            <a:endParaRPr/>
          </a:p>
          <a:p>
            <a:pPr indent="-266700" lvl="1" marL="800100" rtl="0" algn="l">
              <a:lnSpc>
                <a:spcPct val="100000"/>
              </a:lnSpc>
              <a:spcBef>
                <a:spcPts val="0"/>
              </a:spcBef>
              <a:spcAft>
                <a:spcPts val="0"/>
              </a:spcAft>
              <a:buSzPts val="2000"/>
              <a:buChar char="-"/>
            </a:pPr>
            <a:r>
              <a:rPr lang="nl-NL" sz="2000"/>
              <a:t>109 scents</a:t>
            </a:r>
            <a:endParaRPr/>
          </a:p>
          <a:p>
            <a:pPr indent="-266700" lvl="1" marL="800100" rtl="0" algn="l">
              <a:lnSpc>
                <a:spcPct val="100000"/>
              </a:lnSpc>
              <a:spcBef>
                <a:spcPts val="0"/>
              </a:spcBef>
              <a:spcAft>
                <a:spcPts val="0"/>
              </a:spcAft>
              <a:buSzPts val="2000"/>
              <a:buChar char="-"/>
            </a:pPr>
            <a:r>
              <a:rPr lang="nl-NL" sz="2000"/>
              <a:t>2772 combinations</a:t>
            </a:r>
            <a:endParaRPr/>
          </a:p>
          <a:p>
            <a:pPr indent="-266700" lvl="1" marL="800100" rtl="0" algn="l">
              <a:lnSpc>
                <a:spcPct val="100000"/>
              </a:lnSpc>
              <a:spcBef>
                <a:spcPts val="0"/>
              </a:spcBef>
              <a:spcAft>
                <a:spcPts val="0"/>
              </a:spcAft>
              <a:buSzPts val="2000"/>
              <a:buChar char="-"/>
            </a:pPr>
            <a:r>
              <a:rPr lang="nl-NL" sz="2000"/>
              <a:t>57 odorless</a:t>
            </a:r>
            <a:endParaRPr/>
          </a:p>
          <a:p>
            <a:pPr indent="-266700" lvl="1" marL="800100" rtl="0" algn="l">
              <a:lnSpc>
                <a:spcPct val="100000"/>
              </a:lnSpc>
              <a:spcBef>
                <a:spcPts val="0"/>
              </a:spcBef>
              <a:spcAft>
                <a:spcPts val="0"/>
              </a:spcAft>
              <a:buSzPts val="2000"/>
              <a:buChar char="-"/>
            </a:pPr>
            <a:r>
              <a:rPr lang="nl-NL" sz="2000"/>
              <a:t>Imbalanced data</a:t>
            </a:r>
            <a:endParaRPr sz="2000"/>
          </a:p>
          <a:p>
            <a:pPr indent="0" lvl="0" marL="914400" rtl="0" algn="l">
              <a:lnSpc>
                <a:spcPct val="100000"/>
              </a:lnSpc>
              <a:spcBef>
                <a:spcPts val="0"/>
              </a:spcBef>
              <a:spcAft>
                <a:spcPts val="0"/>
              </a:spcAft>
              <a:buSzPts val="1800"/>
              <a:buNone/>
            </a:pPr>
            <a:r>
              <a:t/>
            </a:r>
            <a:endParaRPr sz="2000"/>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139700" lvl="1" marL="800100" rtl="0" algn="l">
              <a:lnSpc>
                <a:spcPct val="100000"/>
              </a:lnSpc>
              <a:spcBef>
                <a:spcPts val="0"/>
              </a:spcBef>
              <a:spcAft>
                <a:spcPts val="0"/>
              </a:spcAft>
              <a:buSzPts val="3200"/>
              <a:buNone/>
            </a:pPr>
            <a:r>
              <a:rPr lang="nl-NL" sz="1050">
                <a:solidFill>
                  <a:srgbClr val="CCCCCC"/>
                </a:solidFill>
                <a:latin typeface="Courier New"/>
                <a:ea typeface="Courier New"/>
                <a:cs typeface="Courier New"/>
                <a:sym typeface="Courier New"/>
              </a:rPr>
              <a:t>   </a:t>
            </a:r>
            <a:endParaRPr sz="800"/>
          </a:p>
          <a:p>
            <a:pPr indent="0" lvl="0" marL="203200" rtl="0" algn="l">
              <a:lnSpc>
                <a:spcPct val="100000"/>
              </a:lnSpc>
              <a:spcBef>
                <a:spcPts val="0"/>
              </a:spcBef>
              <a:spcAft>
                <a:spcPts val="0"/>
              </a:spcAft>
              <a:buClr>
                <a:schemeClr val="dk1"/>
              </a:buClr>
              <a:buSzPts val="3200"/>
              <a:buNone/>
            </a:pPr>
            <a:r>
              <a:t/>
            </a:r>
            <a:endParaRPr sz="2800"/>
          </a:p>
        </p:txBody>
      </p:sp>
      <p:graphicFrame>
        <p:nvGraphicFramePr>
          <p:cNvPr id="254" name="Google Shape;254;p2"/>
          <p:cNvGraphicFramePr/>
          <p:nvPr/>
        </p:nvGraphicFramePr>
        <p:xfrm>
          <a:off x="3455050" y="2443825"/>
          <a:ext cx="3000000" cy="3000000"/>
        </p:xfrm>
        <a:graphic>
          <a:graphicData uri="http://schemas.openxmlformats.org/drawingml/2006/table">
            <a:tbl>
              <a:tblPr>
                <a:noFill/>
                <a:tableStyleId>{FBEE4E99-91CF-495F-8B59-C08FF0D40A6D}</a:tableStyleId>
              </a:tblPr>
              <a:tblGrid>
                <a:gridCol w="2980575"/>
                <a:gridCol w="2082500"/>
              </a:tblGrid>
              <a:tr h="297475">
                <a:tc>
                  <a:txBody>
                    <a:bodyPr/>
                    <a:lstStyle/>
                    <a:p>
                      <a:pPr indent="0" lvl="1" marL="0" marR="0" rtl="0" algn="ctr">
                        <a:lnSpc>
                          <a:spcPct val="100000"/>
                        </a:lnSpc>
                        <a:spcBef>
                          <a:spcPts val="0"/>
                        </a:spcBef>
                        <a:spcAft>
                          <a:spcPts val="0"/>
                        </a:spcAft>
                        <a:buClr>
                          <a:srgbClr val="000000"/>
                        </a:buClr>
                        <a:buSzPts val="1300"/>
                        <a:buFont typeface="Arial"/>
                        <a:buNone/>
                      </a:pPr>
                      <a:r>
                        <a:rPr b="1" lang="nl-NL" sz="1300" u="none" cap="none" strike="noStrike">
                          <a:solidFill>
                            <a:schemeClr val="dk1"/>
                          </a:solidFill>
                          <a:latin typeface="Garamond"/>
                          <a:ea typeface="Garamond"/>
                          <a:cs typeface="Garamond"/>
                          <a:sym typeface="Garamond"/>
                        </a:rPr>
                        <a:t>SMILES</a:t>
                      </a:r>
                      <a:endParaRPr b="1" sz="13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ctr">
                        <a:lnSpc>
                          <a:spcPct val="100000"/>
                        </a:lnSpc>
                        <a:spcBef>
                          <a:spcPts val="0"/>
                        </a:spcBef>
                        <a:spcAft>
                          <a:spcPts val="0"/>
                        </a:spcAft>
                        <a:buClr>
                          <a:srgbClr val="000000"/>
                        </a:buClr>
                        <a:buSzPts val="3200"/>
                        <a:buFont typeface="Arial"/>
                        <a:buNone/>
                      </a:pPr>
                      <a:r>
                        <a:rPr b="1" lang="nl-NL" sz="1300" u="none" cap="none" strike="noStrike">
                          <a:solidFill>
                            <a:schemeClr val="dk1"/>
                          </a:solidFill>
                          <a:latin typeface="Garamond"/>
                          <a:ea typeface="Garamond"/>
                          <a:cs typeface="Garamond"/>
                          <a:sym typeface="Garamond"/>
                        </a:rPr>
                        <a:t>SENTENCE</a:t>
                      </a:r>
                      <a:endParaRPr b="1" sz="1300" u="none" cap="none" strike="noStrike">
                        <a:solidFill>
                          <a:schemeClr val="dk1"/>
                        </a:solidFill>
                        <a:latin typeface="Garamond"/>
                        <a:ea typeface="Garamond"/>
                        <a:cs typeface="Garamond"/>
                        <a:sym typeface="Garamond"/>
                      </a:endParaRPr>
                    </a:p>
                  </a:txBody>
                  <a:tcPr marT="91425" marB="91425" marR="91425" marL="91425"/>
                </a:tc>
              </a:tr>
              <a:tr h="297475">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C/C=C/C(=O)C1CCC(C=C1C)(C)C</a:t>
                      </a:r>
                      <a:endParaRPr b="1" sz="12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fruity, rose</a:t>
                      </a:r>
                      <a:endParaRPr b="1" sz="1200" u="none" cap="none" strike="noStrike">
                        <a:solidFill>
                          <a:schemeClr val="dk1"/>
                        </a:solidFill>
                        <a:latin typeface="Garamond"/>
                        <a:ea typeface="Garamond"/>
                        <a:cs typeface="Garamond"/>
                        <a:sym typeface="Garamond"/>
                      </a:endParaRPr>
                    </a:p>
                  </a:txBody>
                  <a:tcPr marT="91425" marB="91425" marR="91425" marL="91425"/>
                </a:tc>
              </a:tr>
              <a:tr h="297475">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COC(=O)OC</a:t>
                      </a:r>
                      <a:endParaRPr b="1" sz="12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fresh, ethereal, fruity</a:t>
                      </a:r>
                      <a:endParaRPr b="1" sz="1200" u="none" cap="none" strike="noStrike">
                        <a:solidFill>
                          <a:schemeClr val="dk1"/>
                        </a:solidFill>
                        <a:latin typeface="Garamond"/>
                        <a:ea typeface="Garamond"/>
                        <a:cs typeface="Garamond"/>
                        <a:sym typeface="Garamond"/>
                      </a:endParaRPr>
                    </a:p>
                  </a:txBody>
                  <a:tcPr marT="91425" marB="91425" marR="91425" marL="91425"/>
                </a:tc>
              </a:tr>
              <a:tr h="297475">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Cc1cc2c([nH]1)cccc2</a:t>
                      </a:r>
                      <a:endParaRPr b="1" sz="12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resinous, animalic</a:t>
                      </a:r>
                      <a:endParaRPr b="1" sz="1200" u="none" cap="none" strike="noStrike">
                        <a:solidFill>
                          <a:schemeClr val="dk1"/>
                        </a:solidFill>
                        <a:latin typeface="Garamond"/>
                        <a:ea typeface="Garamond"/>
                        <a:cs typeface="Garamond"/>
                        <a:sym typeface="Garamond"/>
                      </a:endParaRPr>
                    </a:p>
                  </a:txBody>
                  <a:tcPr marT="91425" marB="91425" marR="91425" marL="91425"/>
                </a:tc>
              </a:tr>
              <a:tr h="297475">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C1CCCCCCCC(=O)CCCCCCC1</a:t>
                      </a:r>
                      <a:endParaRPr b="1" sz="12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powdery, musk, animalic</a:t>
                      </a:r>
                      <a:endParaRPr b="1" sz="1200" u="none" cap="none" strike="noStrike">
                        <a:solidFill>
                          <a:schemeClr val="dk1"/>
                        </a:solidFill>
                        <a:latin typeface="Garamond"/>
                        <a:ea typeface="Garamond"/>
                        <a:cs typeface="Garamond"/>
                        <a:sym typeface="Garamond"/>
                      </a:endParaRPr>
                    </a:p>
                  </a:txBody>
                  <a:tcPr marT="91425" marB="91425" marR="91425" marL="91425"/>
                </a:tc>
              </a:tr>
              <a:tr h="339025">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CC(CC(=O)OC1CC2C(C1(C)CC2)(C)C)C</a:t>
                      </a:r>
                      <a:endParaRPr b="1" sz="1200" u="none" cap="none" strike="noStrike">
                        <a:solidFill>
                          <a:schemeClr val="dk1"/>
                        </a:solidFill>
                        <a:latin typeface="Garamond"/>
                        <a:ea typeface="Garamond"/>
                        <a:cs typeface="Garamond"/>
                        <a:sym typeface="Garamond"/>
                      </a:endParaRPr>
                    </a:p>
                  </a:txBody>
                  <a:tcPr marT="91425" marB="91425" marR="91425" marL="91425"/>
                </a:tc>
                <a:tc>
                  <a:txBody>
                    <a:bodyPr/>
                    <a:lstStyle/>
                    <a:p>
                      <a:pPr indent="0" lvl="1" marL="0" marR="0" rtl="0" algn="l">
                        <a:lnSpc>
                          <a:spcPct val="100000"/>
                        </a:lnSpc>
                        <a:spcBef>
                          <a:spcPts val="0"/>
                        </a:spcBef>
                        <a:spcAft>
                          <a:spcPts val="0"/>
                        </a:spcAft>
                        <a:buClr>
                          <a:srgbClr val="000000"/>
                        </a:buClr>
                        <a:buSzPts val="3200"/>
                        <a:buFont typeface="Arial"/>
                        <a:buNone/>
                      </a:pPr>
                      <a:r>
                        <a:rPr b="1" lang="nl-NL" sz="1200" u="none" cap="none" strike="noStrike">
                          <a:solidFill>
                            <a:schemeClr val="dk1"/>
                          </a:solidFill>
                          <a:latin typeface="Garamond"/>
                          <a:ea typeface="Garamond"/>
                          <a:cs typeface="Garamond"/>
                          <a:sym typeface="Garamond"/>
                        </a:rPr>
                        <a:t>coniferous, camphor, fruity</a:t>
                      </a:r>
                      <a:endParaRPr b="1" sz="1200" u="none" cap="none" strike="noStrike">
                        <a:solidFill>
                          <a:schemeClr val="dk1"/>
                        </a:solidFill>
                        <a:latin typeface="Garamond"/>
                        <a:ea typeface="Garamond"/>
                        <a:cs typeface="Garamond"/>
                        <a:sym typeface="Garamond"/>
                      </a:endParaRPr>
                    </a:p>
                  </a:txBody>
                  <a:tcPr marT="91425" marB="91425" marR="91425" marL="91425"/>
                </a:tc>
              </a:tr>
            </a:tbl>
          </a:graphicData>
        </a:graphic>
      </p:graphicFrame>
      <p:sp>
        <p:nvSpPr>
          <p:cNvPr id="255" name="Google Shape;255;p2"/>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
          <p:cNvSpPr txBox="1"/>
          <p:nvPr>
            <p:ph type="title"/>
          </p:nvPr>
        </p:nvSpPr>
        <p:spPr>
          <a:xfrm>
            <a:off x="360000" y="310695"/>
            <a:ext cx="8326799" cy="567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3200"/>
              <a:buFont typeface="Calibri"/>
              <a:buNone/>
            </a:pPr>
            <a:r>
              <a:rPr lang="nl-NL"/>
              <a:t>Implementation - Data Preparation</a:t>
            </a:r>
            <a:endParaRPr/>
          </a:p>
        </p:txBody>
      </p:sp>
      <p:sp>
        <p:nvSpPr>
          <p:cNvPr id="261" name="Google Shape;261;p1"/>
          <p:cNvSpPr txBox="1"/>
          <p:nvPr>
            <p:ph idx="1" type="body"/>
          </p:nvPr>
        </p:nvSpPr>
        <p:spPr>
          <a:xfrm>
            <a:off x="360000" y="953900"/>
            <a:ext cx="8326800" cy="4082400"/>
          </a:xfrm>
          <a:prstGeom prst="rect">
            <a:avLst/>
          </a:prstGeom>
          <a:noFill/>
          <a:ln>
            <a:noFill/>
          </a:ln>
        </p:spPr>
        <p:txBody>
          <a:bodyPr anchorCtr="0" anchor="t" bIns="0" lIns="0" spcFirstLastPara="1" rIns="0" wrap="square" tIns="0">
            <a:normAutofit/>
          </a:bodyPr>
          <a:lstStyle/>
          <a:p>
            <a:pPr indent="-393700" lvl="0" marL="457200" rtl="0" algn="l">
              <a:lnSpc>
                <a:spcPct val="100000"/>
              </a:lnSpc>
              <a:spcBef>
                <a:spcPts val="0"/>
              </a:spcBef>
              <a:spcAft>
                <a:spcPts val="0"/>
              </a:spcAft>
              <a:buSzPts val="2200"/>
              <a:buChar char="•"/>
            </a:pPr>
            <a:r>
              <a:rPr lang="nl-NL" sz="2400"/>
              <a:t>Prepare the SMILES and SENTENCES</a:t>
            </a:r>
            <a:endParaRPr sz="2400"/>
          </a:p>
          <a:p>
            <a:pPr indent="-381000" lvl="1" marL="914400" rtl="0" algn="l">
              <a:lnSpc>
                <a:spcPct val="100000"/>
              </a:lnSpc>
              <a:spcBef>
                <a:spcPts val="0"/>
              </a:spcBef>
              <a:spcAft>
                <a:spcPts val="0"/>
              </a:spcAft>
              <a:buSzPts val="2000"/>
              <a:buChar char="-"/>
            </a:pPr>
            <a:r>
              <a:rPr lang="nl-NL" sz="2000"/>
              <a:t>Check for Duplicates</a:t>
            </a:r>
            <a:endParaRPr sz="2000"/>
          </a:p>
          <a:p>
            <a:pPr indent="-381000" lvl="1" marL="914400" rtl="0" algn="l">
              <a:lnSpc>
                <a:spcPct val="100000"/>
              </a:lnSpc>
              <a:spcBef>
                <a:spcPts val="0"/>
              </a:spcBef>
              <a:spcAft>
                <a:spcPts val="0"/>
              </a:spcAft>
              <a:buSzPts val="2000"/>
              <a:buChar char="-"/>
            </a:pPr>
            <a:r>
              <a:rPr lang="nl-NL" sz="2000"/>
              <a:t>Check for NaN</a:t>
            </a:r>
            <a:endParaRPr sz="2000"/>
          </a:p>
          <a:p>
            <a:pPr indent="-381000" lvl="1" marL="914400" rtl="0" algn="l">
              <a:lnSpc>
                <a:spcPct val="100000"/>
              </a:lnSpc>
              <a:spcBef>
                <a:spcPts val="0"/>
              </a:spcBef>
              <a:spcAft>
                <a:spcPts val="0"/>
              </a:spcAft>
              <a:buSzPts val="2000"/>
              <a:buChar char="-"/>
            </a:pPr>
            <a:r>
              <a:rPr lang="nl-NL" sz="2000"/>
              <a:t>Binarization</a:t>
            </a:r>
            <a:endParaRPr sz="2000"/>
          </a:p>
          <a:p>
            <a:pPr indent="-381000" lvl="1" marL="914400" rtl="0" algn="l">
              <a:lnSpc>
                <a:spcPct val="100000"/>
              </a:lnSpc>
              <a:spcBef>
                <a:spcPts val="0"/>
              </a:spcBef>
              <a:spcAft>
                <a:spcPts val="0"/>
              </a:spcAft>
              <a:buSzPts val="2000"/>
              <a:buChar char="-"/>
            </a:pPr>
            <a:r>
              <a:rPr lang="nl-NL" sz="2000"/>
              <a:t>One hot encoding</a:t>
            </a:r>
            <a:endParaRPr sz="2000"/>
          </a:p>
          <a:p>
            <a:pPr indent="-254000" lvl="1" marL="914400" rtl="0" algn="l">
              <a:lnSpc>
                <a:spcPct val="100000"/>
              </a:lnSpc>
              <a:spcBef>
                <a:spcPts val="0"/>
              </a:spcBef>
              <a:spcAft>
                <a:spcPts val="0"/>
              </a:spcAft>
              <a:buSzPts val="3200"/>
              <a:buNone/>
            </a:pPr>
            <a:r>
              <a:t/>
            </a:r>
            <a:endParaRPr sz="2400"/>
          </a:p>
        </p:txBody>
      </p:sp>
      <p:pic>
        <p:nvPicPr>
          <p:cNvPr id="262" name="Google Shape;262;p1"/>
          <p:cNvPicPr preferRelativeResize="0"/>
          <p:nvPr/>
        </p:nvPicPr>
        <p:blipFill rotWithShape="1">
          <a:blip r:embed="rId3">
            <a:alphaModFix/>
          </a:blip>
          <a:srcRect b="0" l="0" r="0" t="0"/>
          <a:stretch/>
        </p:blipFill>
        <p:spPr>
          <a:xfrm>
            <a:off x="3418698" y="2037681"/>
            <a:ext cx="5139201" cy="2607073"/>
          </a:xfrm>
          <a:prstGeom prst="rect">
            <a:avLst/>
          </a:prstGeom>
          <a:noFill/>
          <a:ln>
            <a:noFill/>
          </a:ln>
        </p:spPr>
      </p:pic>
      <p:sp>
        <p:nvSpPr>
          <p:cNvPr id="263" name="Google Shape;263;p1"/>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b2d490a2e0_1_106"/>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Plan of the presentation</a:t>
            </a:r>
            <a:endParaRPr/>
          </a:p>
        </p:txBody>
      </p:sp>
      <p:sp>
        <p:nvSpPr>
          <p:cNvPr id="103" name="Google Shape;103;g2b2d490a2e0_1_106"/>
          <p:cNvSpPr txBox="1"/>
          <p:nvPr>
            <p:ph idx="1" type="body"/>
          </p:nvPr>
        </p:nvSpPr>
        <p:spPr>
          <a:xfrm>
            <a:off x="684225" y="895800"/>
            <a:ext cx="8002500" cy="3333900"/>
          </a:xfrm>
          <a:prstGeom prst="rect">
            <a:avLst/>
          </a:prstGeom>
        </p:spPr>
        <p:txBody>
          <a:bodyPr anchorCtr="0" anchor="t" bIns="0" lIns="0" spcFirstLastPara="1" rIns="0" wrap="square" tIns="0">
            <a:noAutofit/>
          </a:bodyPr>
          <a:lstStyle/>
          <a:p>
            <a:pPr indent="-355600" lvl="0" marL="450000" rtl="0" algn="l">
              <a:spcBef>
                <a:spcPts val="0"/>
              </a:spcBef>
              <a:spcAft>
                <a:spcPts val="0"/>
              </a:spcAft>
              <a:buClr>
                <a:schemeClr val="dk1"/>
              </a:buClr>
              <a:buSzPts val="2000"/>
              <a:buFont typeface="Calibri"/>
              <a:buAutoNum type="arabicPeriod"/>
            </a:pPr>
            <a:r>
              <a:rPr lang="nl-NL" sz="2000"/>
              <a:t>Introduction, Goal, and Research Questions</a:t>
            </a:r>
            <a:endParaRPr sz="2000"/>
          </a:p>
          <a:p>
            <a:pPr indent="-355600" lvl="0" marL="450000" rtl="0" algn="l">
              <a:spcBef>
                <a:spcPts val="0"/>
              </a:spcBef>
              <a:spcAft>
                <a:spcPts val="0"/>
              </a:spcAft>
              <a:buClr>
                <a:schemeClr val="dk1"/>
              </a:buClr>
              <a:buSzPts val="2000"/>
              <a:buFont typeface="Calibri"/>
              <a:buAutoNum type="arabicPeriod"/>
            </a:pPr>
            <a:r>
              <a:rPr lang="nl-NL" sz="2000"/>
              <a:t>Background</a:t>
            </a:r>
            <a:endParaRPr sz="2000"/>
          </a:p>
          <a:p>
            <a:pPr indent="-355600" lvl="0" marL="450000" rtl="0" algn="l">
              <a:spcBef>
                <a:spcPts val="0"/>
              </a:spcBef>
              <a:spcAft>
                <a:spcPts val="0"/>
              </a:spcAft>
              <a:buClr>
                <a:schemeClr val="dk1"/>
              </a:buClr>
              <a:buSzPts val="2000"/>
              <a:buFont typeface="Calibri"/>
              <a:buAutoNum type="arabicPeriod"/>
            </a:pPr>
            <a:r>
              <a:rPr lang="nl-NL" sz="2000"/>
              <a:t>Implementation</a:t>
            </a:r>
            <a:endParaRPr sz="2000"/>
          </a:p>
          <a:p>
            <a:pPr indent="-355600" lvl="1" marL="1260000" rtl="0" algn="l">
              <a:spcBef>
                <a:spcPts val="0"/>
              </a:spcBef>
              <a:spcAft>
                <a:spcPts val="0"/>
              </a:spcAft>
              <a:buClr>
                <a:schemeClr val="dk1"/>
              </a:buClr>
              <a:buSzPts val="2000"/>
              <a:buFont typeface="Calibri"/>
              <a:buAutoNum type="arabicPeriod"/>
            </a:pPr>
            <a:r>
              <a:rPr lang="nl-NL" sz="2000"/>
              <a:t>Data</a:t>
            </a:r>
            <a:endParaRPr sz="2000"/>
          </a:p>
          <a:p>
            <a:pPr indent="-355600" lvl="1" marL="1260000" rtl="0" algn="l">
              <a:spcBef>
                <a:spcPts val="0"/>
              </a:spcBef>
              <a:spcAft>
                <a:spcPts val="0"/>
              </a:spcAft>
              <a:buClr>
                <a:schemeClr val="dk1"/>
              </a:buClr>
              <a:buSzPts val="2000"/>
              <a:buFont typeface="Calibri"/>
              <a:buAutoNum type="arabicPeriod"/>
            </a:pPr>
            <a:r>
              <a:rPr lang="nl-NL" sz="2000"/>
              <a:t>Feature Extraction &amp; Data Preparation</a:t>
            </a:r>
            <a:endParaRPr sz="2000"/>
          </a:p>
          <a:p>
            <a:pPr indent="-355600" lvl="1" marL="1260000" rtl="0" algn="l">
              <a:spcBef>
                <a:spcPts val="0"/>
              </a:spcBef>
              <a:spcAft>
                <a:spcPts val="0"/>
              </a:spcAft>
              <a:buClr>
                <a:schemeClr val="dk1"/>
              </a:buClr>
              <a:buSzPts val="2000"/>
              <a:buFont typeface="Calibri"/>
              <a:buAutoNum type="arabicPeriod"/>
            </a:pPr>
            <a:r>
              <a:rPr lang="nl-NL" sz="2000"/>
              <a:t>One-Class Classification </a:t>
            </a:r>
            <a:r>
              <a:rPr lang="nl-NL" sz="1600"/>
              <a:t>(Autoencoders)</a:t>
            </a:r>
            <a:endParaRPr sz="1600"/>
          </a:p>
          <a:p>
            <a:pPr indent="-355600" lvl="1" marL="1260000" rtl="0" algn="l">
              <a:spcBef>
                <a:spcPts val="0"/>
              </a:spcBef>
              <a:spcAft>
                <a:spcPts val="0"/>
              </a:spcAft>
              <a:buClr>
                <a:schemeClr val="dk1"/>
              </a:buClr>
              <a:buSzPts val="2000"/>
              <a:buFont typeface="Calibri"/>
              <a:buAutoNum type="arabicPeriod"/>
            </a:pPr>
            <a:r>
              <a:rPr lang="nl-NL" sz="2000"/>
              <a:t>Multi-Label Models </a:t>
            </a:r>
            <a:r>
              <a:rPr lang="nl-NL" sz="1600"/>
              <a:t>(Binary Relevance, NN, Optimized NN, Graph NN)</a:t>
            </a:r>
            <a:endParaRPr sz="1600"/>
          </a:p>
          <a:p>
            <a:pPr indent="-355600" lvl="1" marL="1260000" rtl="0" algn="l">
              <a:spcBef>
                <a:spcPts val="0"/>
              </a:spcBef>
              <a:spcAft>
                <a:spcPts val="0"/>
              </a:spcAft>
              <a:buClr>
                <a:schemeClr val="dk1"/>
              </a:buClr>
              <a:buSzPts val="2000"/>
              <a:buFont typeface="Calibri"/>
              <a:buAutoNum type="arabicPeriod"/>
            </a:pPr>
            <a:r>
              <a:rPr lang="nl-NL" sz="2000"/>
              <a:t>High-Level Data Fusion</a:t>
            </a:r>
            <a:endParaRPr sz="2000"/>
          </a:p>
          <a:p>
            <a:pPr indent="-355600" lvl="1" marL="1260000" rtl="0" algn="l">
              <a:spcBef>
                <a:spcPts val="0"/>
              </a:spcBef>
              <a:spcAft>
                <a:spcPts val="0"/>
              </a:spcAft>
              <a:buClr>
                <a:schemeClr val="dk1"/>
              </a:buClr>
              <a:buSzPts val="2000"/>
              <a:buFont typeface="Calibri"/>
              <a:buAutoNum type="arabicPeriod"/>
            </a:pPr>
            <a:r>
              <a:rPr lang="nl-NL" sz="2000"/>
              <a:t>Evaluation Metrics</a:t>
            </a:r>
            <a:endParaRPr sz="2000"/>
          </a:p>
          <a:p>
            <a:pPr indent="-355600" lvl="0" marL="450000" rtl="0" algn="l">
              <a:spcBef>
                <a:spcPts val="0"/>
              </a:spcBef>
              <a:spcAft>
                <a:spcPts val="0"/>
              </a:spcAft>
              <a:buClr>
                <a:schemeClr val="dk1"/>
              </a:buClr>
              <a:buSzPts val="2000"/>
              <a:buFont typeface="Calibri"/>
              <a:buAutoNum type="arabicPeriod"/>
            </a:pPr>
            <a:r>
              <a:rPr lang="nl-NL" sz="2000"/>
              <a:t>Results &amp; Discussion</a:t>
            </a:r>
            <a:endParaRPr sz="2000"/>
          </a:p>
          <a:p>
            <a:pPr indent="-355600" lvl="0" marL="450000" rtl="0" algn="l">
              <a:spcBef>
                <a:spcPts val="0"/>
              </a:spcBef>
              <a:spcAft>
                <a:spcPts val="0"/>
              </a:spcAft>
              <a:buClr>
                <a:schemeClr val="dk1"/>
              </a:buClr>
              <a:buSzPts val="2000"/>
              <a:buAutoNum type="arabicPeriod"/>
            </a:pPr>
            <a:r>
              <a:rPr lang="nl-NL" sz="2000"/>
              <a:t>Label Handling</a:t>
            </a:r>
            <a:endParaRPr sz="2000"/>
          </a:p>
          <a:p>
            <a:pPr indent="-355600" lvl="0" marL="450000" rtl="0" algn="l">
              <a:spcBef>
                <a:spcPts val="0"/>
              </a:spcBef>
              <a:spcAft>
                <a:spcPts val="0"/>
              </a:spcAft>
              <a:buClr>
                <a:schemeClr val="dk1"/>
              </a:buClr>
              <a:buSzPts val="2000"/>
              <a:buAutoNum type="arabicPeriod"/>
            </a:pPr>
            <a:r>
              <a:rPr lang="nl-NL" sz="2000"/>
              <a:t>Conclusions</a:t>
            </a:r>
            <a:endParaRPr/>
          </a:p>
        </p:txBody>
      </p:sp>
      <p:sp>
        <p:nvSpPr>
          <p:cNvPr id="104" name="Google Shape;104;g2b2d490a2e0_1_106"/>
          <p:cNvSpPr txBox="1"/>
          <p:nvPr>
            <p:ph idx="12" type="sldNum"/>
          </p:nvPr>
        </p:nvSpPr>
        <p:spPr>
          <a:xfrm>
            <a:off x="8316142" y="4738800"/>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type="title"/>
          </p:nvPr>
        </p:nvSpPr>
        <p:spPr>
          <a:xfrm>
            <a:off x="360000" y="310695"/>
            <a:ext cx="8326799"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3200"/>
              <a:buFont typeface="Calibri"/>
              <a:buNone/>
            </a:pPr>
            <a:r>
              <a:rPr lang="nl-NL"/>
              <a:t>Implementation - Feature Extraction</a:t>
            </a:r>
            <a:endParaRPr/>
          </a:p>
        </p:txBody>
      </p:sp>
      <p:sp>
        <p:nvSpPr>
          <p:cNvPr id="269" name="Google Shape;269;p17"/>
          <p:cNvSpPr txBox="1"/>
          <p:nvPr>
            <p:ph idx="1" type="body"/>
          </p:nvPr>
        </p:nvSpPr>
        <p:spPr>
          <a:xfrm>
            <a:off x="360000" y="1048200"/>
            <a:ext cx="8326800" cy="4095600"/>
          </a:xfrm>
          <a:prstGeom prst="rect">
            <a:avLst/>
          </a:prstGeom>
          <a:noFill/>
          <a:ln>
            <a:noFill/>
          </a:ln>
        </p:spPr>
        <p:txBody>
          <a:bodyPr anchorCtr="0" anchor="t" bIns="0" lIns="0" spcFirstLastPara="1" rIns="0" wrap="square" tIns="0">
            <a:normAutofit fontScale="92500" lnSpcReduction="20000"/>
          </a:bodyPr>
          <a:lstStyle/>
          <a:p>
            <a:pPr indent="-280670" lvl="0" marL="342900" rtl="0" algn="l">
              <a:spcBef>
                <a:spcPts val="0"/>
              </a:spcBef>
              <a:spcAft>
                <a:spcPts val="0"/>
              </a:spcAft>
              <a:buSzPct val="100000"/>
              <a:buChar char="•"/>
            </a:pPr>
            <a:r>
              <a:rPr b="1" lang="nl-NL" sz="2400"/>
              <a:t>Molecular</a:t>
            </a:r>
            <a:r>
              <a:rPr lang="nl-NL" sz="2400"/>
              <a:t> </a:t>
            </a:r>
            <a:r>
              <a:rPr b="1" lang="nl-NL" sz="2400"/>
              <a:t>Descriptors </a:t>
            </a:r>
            <a:r>
              <a:rPr lang="nl-NL" sz="2400"/>
              <a:t>- using RDKit</a:t>
            </a:r>
            <a:endParaRPr/>
          </a:p>
          <a:p>
            <a:pPr indent="-257175" lvl="1" marL="800100" rtl="0" algn="l">
              <a:spcBef>
                <a:spcPts val="0"/>
              </a:spcBef>
              <a:spcAft>
                <a:spcPts val="0"/>
              </a:spcAft>
              <a:buSzPct val="100000"/>
              <a:buChar char="-"/>
            </a:pPr>
            <a:r>
              <a:rPr lang="nl-NL" sz="2000"/>
              <a:t>Molecule's chemical and Physical properties</a:t>
            </a:r>
            <a:endParaRPr sz="2000"/>
          </a:p>
          <a:p>
            <a:pPr indent="-257175" lvl="1" marL="800100" rtl="0" algn="l">
              <a:spcBef>
                <a:spcPts val="0"/>
              </a:spcBef>
              <a:spcAft>
                <a:spcPts val="0"/>
              </a:spcAft>
              <a:buSzPct val="100000"/>
              <a:buChar char="-"/>
            </a:pPr>
            <a:r>
              <a:rPr lang="nl-NL" sz="2000"/>
              <a:t>Scaled min/max 0 and 1</a:t>
            </a:r>
            <a:endParaRPr/>
          </a:p>
          <a:p>
            <a:pPr indent="-257175" lvl="1" marL="800100" rtl="0" algn="l">
              <a:spcBef>
                <a:spcPts val="0"/>
              </a:spcBef>
              <a:spcAft>
                <a:spcPts val="0"/>
              </a:spcAft>
              <a:buSzPct val="100000"/>
              <a:buChar char="-"/>
            </a:pPr>
            <a:r>
              <a:rPr lang="nl-NL" sz="2000"/>
              <a:t>Removed the constant columns</a:t>
            </a:r>
            <a:endParaRPr sz="2000"/>
          </a:p>
          <a:p>
            <a:pPr indent="-257175" lvl="1" marL="800100" rtl="0" algn="l">
              <a:spcBef>
                <a:spcPts val="0"/>
              </a:spcBef>
              <a:spcAft>
                <a:spcPts val="0"/>
              </a:spcAft>
              <a:buSzPct val="100000"/>
              <a:buChar char="-"/>
            </a:pPr>
            <a:r>
              <a:rPr lang="nl-NL" sz="2000"/>
              <a:t>Number of Features = 189</a:t>
            </a:r>
            <a:endParaRPr sz="2000"/>
          </a:p>
          <a:p>
            <a:pPr indent="-139700" lvl="1" marL="800100" rtl="0" algn="l">
              <a:spcBef>
                <a:spcPts val="0"/>
              </a:spcBef>
              <a:spcAft>
                <a:spcPts val="0"/>
              </a:spcAft>
              <a:buClr>
                <a:srgbClr val="000000"/>
              </a:buClr>
              <a:buSzPct val="160000"/>
              <a:buFont typeface="Arial"/>
              <a:buNone/>
            </a:pPr>
            <a:r>
              <a:t/>
            </a:r>
            <a:endParaRPr sz="2000"/>
          </a:p>
          <a:p>
            <a:pPr indent="-280670" lvl="0" marL="342900" rtl="0" algn="l">
              <a:spcBef>
                <a:spcPts val="0"/>
              </a:spcBef>
              <a:spcAft>
                <a:spcPts val="0"/>
              </a:spcAft>
              <a:buSzPct val="100000"/>
              <a:buChar char="•"/>
            </a:pPr>
            <a:r>
              <a:rPr b="1" lang="nl-NL" sz="2400"/>
              <a:t>Circular</a:t>
            </a:r>
            <a:r>
              <a:rPr lang="nl-NL" sz="2400"/>
              <a:t> </a:t>
            </a:r>
            <a:r>
              <a:rPr b="1" lang="nl-NL" sz="2400"/>
              <a:t>Fingerprints </a:t>
            </a:r>
            <a:r>
              <a:rPr lang="nl-NL" sz="2400"/>
              <a:t>(Morgan) -  using RDKit</a:t>
            </a:r>
            <a:endParaRPr/>
          </a:p>
          <a:p>
            <a:pPr indent="-257175" lvl="1" marL="800100" rtl="0" algn="l">
              <a:spcBef>
                <a:spcPts val="0"/>
              </a:spcBef>
              <a:spcAft>
                <a:spcPts val="0"/>
              </a:spcAft>
              <a:buSzPct val="100000"/>
              <a:buChar char="-"/>
            </a:pPr>
            <a:r>
              <a:rPr lang="nl-NL" sz="2000"/>
              <a:t>Atom pairs and Topological Torsions</a:t>
            </a:r>
            <a:endParaRPr sz="2000"/>
          </a:p>
          <a:p>
            <a:pPr indent="-257175" lvl="1" marL="800100" rtl="0" algn="l">
              <a:spcBef>
                <a:spcPts val="0"/>
              </a:spcBef>
              <a:spcAft>
                <a:spcPts val="0"/>
              </a:spcAft>
              <a:buSzPct val="100000"/>
              <a:buChar char="-"/>
            </a:pPr>
            <a:r>
              <a:rPr lang="nl-NL" sz="2000"/>
              <a:t>Extracted in bit vectors</a:t>
            </a:r>
            <a:endParaRPr/>
          </a:p>
          <a:p>
            <a:pPr indent="-257175" lvl="1" marL="800100" rtl="0" algn="l">
              <a:spcBef>
                <a:spcPts val="0"/>
              </a:spcBef>
              <a:spcAft>
                <a:spcPts val="0"/>
              </a:spcAft>
              <a:buSzPct val="100000"/>
              <a:buChar char="-"/>
            </a:pPr>
            <a:r>
              <a:rPr lang="nl-NL" sz="2000"/>
              <a:t>Number of Features = 2048-bits of 0s and 1s (sparse)</a:t>
            </a:r>
            <a:endParaRPr/>
          </a:p>
          <a:p>
            <a:pPr indent="0" lvl="0" marL="0" rtl="0" algn="l">
              <a:spcBef>
                <a:spcPts val="0"/>
              </a:spcBef>
              <a:spcAft>
                <a:spcPts val="0"/>
              </a:spcAft>
              <a:buNone/>
            </a:pPr>
            <a:r>
              <a:t/>
            </a:r>
            <a:endParaRPr b="1" sz="2400"/>
          </a:p>
          <a:p>
            <a:pPr indent="-280670" lvl="0" marL="342900" rtl="0" algn="l">
              <a:spcBef>
                <a:spcPts val="0"/>
              </a:spcBef>
              <a:spcAft>
                <a:spcPts val="0"/>
              </a:spcAft>
              <a:buSzPct val="100000"/>
              <a:buChar char="•"/>
            </a:pPr>
            <a:r>
              <a:rPr b="1" lang="nl-NL" sz="2400"/>
              <a:t>Molecular Graphs</a:t>
            </a:r>
            <a:r>
              <a:rPr lang="nl-NL" sz="2400"/>
              <a:t> - using Molgraph</a:t>
            </a:r>
            <a:endParaRPr sz="2400"/>
          </a:p>
          <a:p>
            <a:pPr indent="-346075" lvl="1" marL="914400" rtl="0" algn="l">
              <a:spcBef>
                <a:spcPts val="0"/>
              </a:spcBef>
              <a:spcAft>
                <a:spcPts val="0"/>
              </a:spcAft>
              <a:buSzPct val="100000"/>
              <a:buChar char="-"/>
            </a:pPr>
            <a:r>
              <a:rPr lang="nl-NL" sz="2000"/>
              <a:t>Molecules as graphs</a:t>
            </a:r>
            <a:endParaRPr sz="2000"/>
          </a:p>
          <a:p>
            <a:pPr indent="-346075" lvl="1" marL="914400" rtl="0" algn="l">
              <a:spcBef>
                <a:spcPts val="0"/>
              </a:spcBef>
              <a:spcAft>
                <a:spcPts val="0"/>
              </a:spcAft>
              <a:buSzPct val="100000"/>
              <a:buChar char="-"/>
            </a:pPr>
            <a:r>
              <a:rPr lang="nl-NL" sz="2000"/>
              <a:t>Atoms (nodes)</a:t>
            </a:r>
            <a:endParaRPr sz="2000"/>
          </a:p>
          <a:p>
            <a:pPr indent="-346075" lvl="1" marL="914400" rtl="0" algn="l">
              <a:spcBef>
                <a:spcPts val="0"/>
              </a:spcBef>
              <a:spcAft>
                <a:spcPts val="0"/>
              </a:spcAft>
              <a:buSzPct val="100000"/>
              <a:buChar char="-"/>
            </a:pPr>
            <a:r>
              <a:rPr lang="nl-NL" sz="2000"/>
              <a:t>Bonds (edges)</a:t>
            </a:r>
            <a:endParaRPr b="1" sz="2400"/>
          </a:p>
        </p:txBody>
      </p:sp>
      <p:sp>
        <p:nvSpPr>
          <p:cNvPr id="270" name="Google Shape;270;p1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271" name="Google Shape;271;p17"/>
          <p:cNvPicPr preferRelativeResize="0"/>
          <p:nvPr/>
        </p:nvPicPr>
        <p:blipFill rotWithShape="1">
          <a:blip r:embed="rId3">
            <a:alphaModFix/>
          </a:blip>
          <a:srcRect b="0" l="0" r="0" t="0"/>
          <a:stretch/>
        </p:blipFill>
        <p:spPr>
          <a:xfrm>
            <a:off x="5698100" y="1093151"/>
            <a:ext cx="1085850" cy="1076325"/>
          </a:xfrm>
          <a:prstGeom prst="rect">
            <a:avLst/>
          </a:prstGeom>
          <a:noFill/>
          <a:ln>
            <a:noFill/>
          </a:ln>
        </p:spPr>
      </p:pic>
      <p:pic>
        <p:nvPicPr>
          <p:cNvPr id="272" name="Google Shape;272;p17"/>
          <p:cNvPicPr preferRelativeResize="0"/>
          <p:nvPr/>
        </p:nvPicPr>
        <p:blipFill rotWithShape="1">
          <a:blip r:embed="rId4">
            <a:alphaModFix/>
          </a:blip>
          <a:srcRect b="0" l="0" r="0" t="0"/>
          <a:stretch/>
        </p:blipFill>
        <p:spPr>
          <a:xfrm>
            <a:off x="6104763" y="2384950"/>
            <a:ext cx="1000125"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One-Class Classification</a:t>
            </a:r>
            <a:endParaRPr/>
          </a:p>
        </p:txBody>
      </p:sp>
      <p:sp>
        <p:nvSpPr>
          <p:cNvPr id="279" name="Google Shape;279;p19"/>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368300" lvl="0" marL="457200" rtl="0" algn="l">
              <a:spcBef>
                <a:spcPts val="0"/>
              </a:spcBef>
              <a:spcAft>
                <a:spcPts val="0"/>
              </a:spcAft>
              <a:buSzPts val="2200"/>
              <a:buChar char="•"/>
            </a:pPr>
            <a:r>
              <a:rPr b="1" lang="nl-NL" sz="2400"/>
              <a:t>Binary Classification</a:t>
            </a:r>
            <a:endParaRPr b="1" sz="2400"/>
          </a:p>
          <a:p>
            <a:pPr indent="-355600" lvl="1" marL="914400" rtl="0" algn="l">
              <a:spcBef>
                <a:spcPts val="0"/>
              </a:spcBef>
              <a:spcAft>
                <a:spcPts val="0"/>
              </a:spcAft>
              <a:buSzPts val="2000"/>
              <a:buChar char="-"/>
            </a:pPr>
            <a:r>
              <a:rPr lang="nl-NL" sz="2000"/>
              <a:t>SVC (SVM)</a:t>
            </a:r>
            <a:endParaRPr sz="2000"/>
          </a:p>
          <a:p>
            <a:pPr indent="-355600" lvl="1" marL="914400" rtl="0" algn="l">
              <a:spcBef>
                <a:spcPts val="0"/>
              </a:spcBef>
              <a:spcAft>
                <a:spcPts val="0"/>
              </a:spcAft>
              <a:buSzPts val="2000"/>
              <a:buChar char="-"/>
            </a:pPr>
            <a:r>
              <a:rPr lang="nl-NL" sz="2000"/>
              <a:t>Deep Learning model for Binary classification</a:t>
            </a:r>
            <a:endParaRPr sz="2000"/>
          </a:p>
          <a:p>
            <a:pPr indent="-139700" lvl="0" marL="800100" rtl="0" algn="l">
              <a:spcBef>
                <a:spcPts val="0"/>
              </a:spcBef>
              <a:spcAft>
                <a:spcPts val="0"/>
              </a:spcAft>
              <a:buNone/>
            </a:pPr>
            <a:r>
              <a:t/>
            </a:r>
            <a:endParaRPr sz="2000"/>
          </a:p>
          <a:p>
            <a:pPr indent="-368300" lvl="0" marL="457200" rtl="0" algn="l">
              <a:spcBef>
                <a:spcPts val="0"/>
              </a:spcBef>
              <a:spcAft>
                <a:spcPts val="0"/>
              </a:spcAft>
              <a:buSzPts val="2200"/>
              <a:buChar char="•"/>
            </a:pPr>
            <a:r>
              <a:rPr b="1" lang="nl-NL" sz="2400"/>
              <a:t>One-Class Classification</a:t>
            </a:r>
            <a:r>
              <a:rPr lang="nl-NL" sz="2400"/>
              <a:t> (Anomaly Detection)</a:t>
            </a:r>
            <a:endParaRPr/>
          </a:p>
          <a:p>
            <a:pPr indent="-355600" lvl="1" marL="914400" rtl="0" algn="l">
              <a:spcBef>
                <a:spcPts val="0"/>
              </a:spcBef>
              <a:spcAft>
                <a:spcPts val="0"/>
              </a:spcAft>
              <a:buSzPts val="2000"/>
              <a:buChar char="-"/>
            </a:pPr>
            <a:r>
              <a:rPr lang="nl-NL" sz="2000"/>
              <a:t>OC-SVM</a:t>
            </a:r>
            <a:endParaRPr sz="2000"/>
          </a:p>
          <a:p>
            <a:pPr indent="-355600" lvl="1" marL="914400" rtl="0" algn="l">
              <a:spcBef>
                <a:spcPts val="0"/>
              </a:spcBef>
              <a:spcAft>
                <a:spcPts val="0"/>
              </a:spcAft>
              <a:buSzPts val="2000"/>
              <a:buChar char="-"/>
            </a:pPr>
            <a:r>
              <a:rPr b="1" lang="nl-NL" sz="2000"/>
              <a:t>Autoencoder</a:t>
            </a:r>
            <a:endParaRPr b="1"/>
          </a:p>
          <a:p>
            <a:pPr indent="0" lvl="0" marL="0" rtl="0" algn="l">
              <a:lnSpc>
                <a:spcPct val="100000"/>
              </a:lnSpc>
              <a:spcBef>
                <a:spcPts val="0"/>
              </a:spcBef>
              <a:spcAft>
                <a:spcPts val="0"/>
              </a:spcAft>
              <a:buNone/>
            </a:pPr>
            <a:r>
              <a:t/>
            </a:r>
            <a:endParaRPr b="1" sz="2400"/>
          </a:p>
        </p:txBody>
      </p:sp>
      <p:sp>
        <p:nvSpPr>
          <p:cNvPr id="280" name="Google Shape;280;p1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b2f3833947_2_14"/>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One-Class Classification</a:t>
            </a:r>
            <a:endParaRPr/>
          </a:p>
        </p:txBody>
      </p:sp>
      <p:sp>
        <p:nvSpPr>
          <p:cNvPr id="287" name="Google Shape;287;g2b2f3833947_2_1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288" name="Google Shape;288;g2b2f3833947_2_14"/>
          <p:cNvSpPr txBox="1"/>
          <p:nvPr>
            <p:ph idx="1" type="body"/>
          </p:nvPr>
        </p:nvSpPr>
        <p:spPr>
          <a:xfrm>
            <a:off x="360000" y="962975"/>
            <a:ext cx="8326800" cy="1036800"/>
          </a:xfrm>
          <a:prstGeom prst="rect">
            <a:avLst/>
          </a:prstGeom>
          <a:noFill/>
          <a:ln>
            <a:noFill/>
          </a:ln>
        </p:spPr>
        <p:txBody>
          <a:bodyPr anchorCtr="0" anchor="t" bIns="0" lIns="0" spcFirstLastPara="1" rIns="0" wrap="square" tIns="0">
            <a:noAutofit/>
          </a:bodyPr>
          <a:lstStyle/>
          <a:p>
            <a:pPr indent="-368300" lvl="0" marL="457200" rtl="0" algn="l">
              <a:spcBef>
                <a:spcPts val="0"/>
              </a:spcBef>
              <a:spcAft>
                <a:spcPts val="0"/>
              </a:spcAft>
              <a:buSzPts val="2200"/>
              <a:buChar char="•"/>
            </a:pPr>
            <a:r>
              <a:rPr b="1" lang="nl-NL" sz="2400"/>
              <a:t>Autoencoders</a:t>
            </a:r>
            <a:endParaRPr b="1" sz="2400"/>
          </a:p>
          <a:p>
            <a:pPr indent="-355600" lvl="1" marL="914400" rtl="0" algn="l">
              <a:spcBef>
                <a:spcPts val="0"/>
              </a:spcBef>
              <a:spcAft>
                <a:spcPts val="0"/>
              </a:spcAft>
              <a:buSzPts val="2000"/>
              <a:buChar char="-"/>
            </a:pPr>
            <a:r>
              <a:rPr lang="nl-NL" sz="2000"/>
              <a:t>3 Models: Descriptors, Fingerprints &amp; Fused data</a:t>
            </a:r>
            <a:endParaRPr sz="2000"/>
          </a:p>
          <a:p>
            <a:pPr indent="-355600" lvl="1" marL="914400" rtl="0" algn="l">
              <a:spcBef>
                <a:spcPts val="0"/>
              </a:spcBef>
              <a:spcAft>
                <a:spcPts val="0"/>
              </a:spcAft>
              <a:buSzPts val="2000"/>
              <a:buChar char="-"/>
            </a:pPr>
            <a:r>
              <a:rPr lang="nl-NL" sz="2000"/>
              <a:t>3 Optimized Models</a:t>
            </a:r>
            <a:endParaRPr b="1" sz="2400"/>
          </a:p>
          <a:p>
            <a:pPr indent="0" lvl="0" marL="0" rtl="0" algn="l">
              <a:spcBef>
                <a:spcPts val="0"/>
              </a:spcBef>
              <a:spcAft>
                <a:spcPts val="0"/>
              </a:spcAft>
              <a:buNone/>
            </a:pPr>
            <a:r>
              <a:t/>
            </a:r>
            <a:endParaRPr sz="2000"/>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p:txBody>
      </p:sp>
      <p:sp>
        <p:nvSpPr>
          <p:cNvPr id="289" name="Google Shape;289;g2b2f3833947_2_14"/>
          <p:cNvSpPr/>
          <p:nvPr/>
        </p:nvSpPr>
        <p:spPr>
          <a:xfrm flipH="1" rot="10800000">
            <a:off x="1391850" y="36493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0" name="Google Shape;290;g2b2f3833947_2_14"/>
          <p:cNvSpPr/>
          <p:nvPr/>
        </p:nvSpPr>
        <p:spPr>
          <a:xfrm flipH="1" rot="10800000">
            <a:off x="1871125" y="43351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 name="Google Shape;291;g2b2f3833947_2_14"/>
          <p:cNvSpPr/>
          <p:nvPr/>
        </p:nvSpPr>
        <p:spPr>
          <a:xfrm>
            <a:off x="2345225" y="4335175"/>
            <a:ext cx="9543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Optimize Threshold</a:t>
            </a:r>
            <a:endParaRPr>
              <a:latin typeface="Calibri"/>
              <a:ea typeface="Calibri"/>
              <a:cs typeface="Calibri"/>
              <a:sym typeface="Calibri"/>
            </a:endParaRPr>
          </a:p>
        </p:txBody>
      </p:sp>
      <p:sp>
        <p:nvSpPr>
          <p:cNvPr id="292" name="Google Shape;292;g2b2f3833947_2_14"/>
          <p:cNvSpPr/>
          <p:nvPr/>
        </p:nvSpPr>
        <p:spPr>
          <a:xfrm flipH="1" rot="10800000">
            <a:off x="4385725" y="43351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3" name="Google Shape;293;g2b2f3833947_2_14"/>
          <p:cNvSpPr/>
          <p:nvPr/>
        </p:nvSpPr>
        <p:spPr>
          <a:xfrm>
            <a:off x="4859825" y="4335175"/>
            <a:ext cx="9543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Optimize Threshold</a:t>
            </a:r>
            <a:endParaRPr>
              <a:latin typeface="Calibri"/>
              <a:ea typeface="Calibri"/>
              <a:cs typeface="Calibri"/>
              <a:sym typeface="Calibri"/>
            </a:endParaRPr>
          </a:p>
        </p:txBody>
      </p:sp>
      <p:sp>
        <p:nvSpPr>
          <p:cNvPr id="294" name="Google Shape;294;g2b2f3833947_2_14"/>
          <p:cNvSpPr/>
          <p:nvPr/>
        </p:nvSpPr>
        <p:spPr>
          <a:xfrm flipH="1" rot="10800000">
            <a:off x="6900325" y="43351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5" name="Google Shape;295;g2b2f3833947_2_14"/>
          <p:cNvSpPr/>
          <p:nvPr/>
        </p:nvSpPr>
        <p:spPr>
          <a:xfrm>
            <a:off x="7374425" y="4335175"/>
            <a:ext cx="9543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Optimize Threshold</a:t>
            </a:r>
            <a:endParaRPr>
              <a:latin typeface="Calibri"/>
              <a:ea typeface="Calibri"/>
              <a:cs typeface="Calibri"/>
              <a:sym typeface="Calibri"/>
            </a:endParaRPr>
          </a:p>
        </p:txBody>
      </p:sp>
      <p:grpSp>
        <p:nvGrpSpPr>
          <p:cNvPr id="296" name="Google Shape;296;g2b2f3833947_2_14"/>
          <p:cNvGrpSpPr/>
          <p:nvPr/>
        </p:nvGrpSpPr>
        <p:grpSpPr>
          <a:xfrm>
            <a:off x="1239400" y="2287525"/>
            <a:ext cx="7076750" cy="1928850"/>
            <a:chOff x="531825" y="1119975"/>
            <a:chExt cx="7076750" cy="1928850"/>
          </a:xfrm>
        </p:grpSpPr>
        <p:sp>
          <p:nvSpPr>
            <p:cNvPr id="297" name="Google Shape;297;g2b2f3833947_2_14"/>
            <p:cNvSpPr/>
            <p:nvPr/>
          </p:nvSpPr>
          <p:spPr>
            <a:xfrm>
              <a:off x="5318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DESCRIPTORS</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 </a:t>
              </a:r>
              <a:endParaRPr b="1">
                <a:solidFill>
                  <a:schemeClr val="lt1"/>
                </a:solidFill>
                <a:latin typeface="Calibri"/>
                <a:ea typeface="Calibri"/>
                <a:cs typeface="Calibri"/>
                <a:sym typeface="Calibri"/>
              </a:endParaRPr>
            </a:p>
          </p:txBody>
        </p:sp>
        <p:sp>
          <p:nvSpPr>
            <p:cNvPr id="298" name="Google Shape;298;g2b2f3833947_2_14"/>
            <p:cNvSpPr/>
            <p:nvPr/>
          </p:nvSpPr>
          <p:spPr>
            <a:xfrm>
              <a:off x="30401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FINGERPRINTS</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a:t>
              </a:r>
              <a:endParaRPr b="1">
                <a:solidFill>
                  <a:schemeClr val="lt1"/>
                </a:solidFill>
                <a:latin typeface="Calibri"/>
                <a:ea typeface="Calibri"/>
                <a:cs typeface="Calibri"/>
                <a:sym typeface="Calibri"/>
              </a:endParaRPr>
            </a:p>
          </p:txBody>
        </p:sp>
        <p:sp>
          <p:nvSpPr>
            <p:cNvPr id="299" name="Google Shape;299;g2b2f3833947_2_14"/>
            <p:cNvSpPr/>
            <p:nvPr/>
          </p:nvSpPr>
          <p:spPr>
            <a:xfrm>
              <a:off x="55484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FUSED (COMBINED)</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a:t>
              </a:r>
              <a:endParaRPr b="1">
                <a:solidFill>
                  <a:schemeClr val="lt1"/>
                </a:solidFill>
                <a:latin typeface="Calibri"/>
                <a:ea typeface="Calibri"/>
                <a:cs typeface="Calibri"/>
                <a:sym typeface="Calibri"/>
              </a:endParaRPr>
            </a:p>
          </p:txBody>
        </p:sp>
        <p:sp>
          <p:nvSpPr>
            <p:cNvPr id="300" name="Google Shape;300;g2b2f3833947_2_14"/>
            <p:cNvSpPr/>
            <p:nvPr/>
          </p:nvSpPr>
          <p:spPr>
            <a:xfrm>
              <a:off x="531825"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600">
                  <a:latin typeface="Calibri"/>
                  <a:ea typeface="Calibri"/>
                  <a:cs typeface="Calibri"/>
                  <a:sym typeface="Calibri"/>
                </a:rPr>
                <a:t>Autoencoder</a:t>
              </a:r>
              <a:endParaRPr sz="1600">
                <a:latin typeface="Calibri"/>
                <a:ea typeface="Calibri"/>
                <a:cs typeface="Calibri"/>
                <a:sym typeface="Calibri"/>
              </a:endParaRPr>
            </a:p>
          </p:txBody>
        </p:sp>
        <p:sp>
          <p:nvSpPr>
            <p:cNvPr id="301" name="Google Shape;301;g2b2f3833947_2_14"/>
            <p:cNvSpPr/>
            <p:nvPr/>
          </p:nvSpPr>
          <p:spPr>
            <a:xfrm>
              <a:off x="1168400" y="2481825"/>
              <a:ext cx="14235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500">
                  <a:latin typeface="Calibri"/>
                  <a:ea typeface="Calibri"/>
                  <a:cs typeface="Calibri"/>
                  <a:sym typeface="Calibri"/>
                </a:rPr>
                <a:t>Optimized Autoencoder</a:t>
              </a:r>
              <a:endParaRPr sz="1500">
                <a:latin typeface="Calibri"/>
                <a:ea typeface="Calibri"/>
                <a:cs typeface="Calibri"/>
                <a:sym typeface="Calibri"/>
              </a:endParaRPr>
            </a:p>
          </p:txBody>
        </p:sp>
        <p:sp>
          <p:nvSpPr>
            <p:cNvPr id="302" name="Google Shape;302;g2b2f3833947_2_14"/>
            <p:cNvSpPr/>
            <p:nvPr/>
          </p:nvSpPr>
          <p:spPr>
            <a:xfrm>
              <a:off x="3040100"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600">
                  <a:latin typeface="Calibri"/>
                  <a:ea typeface="Calibri"/>
                  <a:cs typeface="Calibri"/>
                  <a:sym typeface="Calibri"/>
                </a:rPr>
                <a:t>Autoencoder</a:t>
              </a:r>
              <a:endParaRPr sz="1600">
                <a:latin typeface="Calibri"/>
                <a:ea typeface="Calibri"/>
                <a:cs typeface="Calibri"/>
                <a:sym typeface="Calibri"/>
              </a:endParaRPr>
            </a:p>
          </p:txBody>
        </p:sp>
        <p:sp>
          <p:nvSpPr>
            <p:cNvPr id="303" name="Google Shape;303;g2b2f3833947_2_14"/>
            <p:cNvSpPr/>
            <p:nvPr/>
          </p:nvSpPr>
          <p:spPr>
            <a:xfrm>
              <a:off x="5548475"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600">
                  <a:latin typeface="Calibri"/>
                  <a:ea typeface="Calibri"/>
                  <a:cs typeface="Calibri"/>
                  <a:sym typeface="Calibri"/>
                </a:rPr>
                <a:t>Autoencoder</a:t>
              </a:r>
              <a:endParaRPr sz="1600">
                <a:latin typeface="Calibri"/>
                <a:ea typeface="Calibri"/>
                <a:cs typeface="Calibri"/>
                <a:sym typeface="Calibri"/>
              </a:endParaRPr>
            </a:p>
          </p:txBody>
        </p:sp>
      </p:grpSp>
      <p:sp>
        <p:nvSpPr>
          <p:cNvPr id="304" name="Google Shape;304;g2b2f3833947_2_14"/>
          <p:cNvSpPr/>
          <p:nvPr/>
        </p:nvSpPr>
        <p:spPr>
          <a:xfrm>
            <a:off x="4390575" y="3649375"/>
            <a:ext cx="14235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500">
                <a:latin typeface="Calibri"/>
                <a:ea typeface="Calibri"/>
                <a:cs typeface="Calibri"/>
                <a:sym typeface="Calibri"/>
              </a:rPr>
              <a:t>Optimized Autoencoder</a:t>
            </a:r>
            <a:endParaRPr sz="1500">
              <a:latin typeface="Calibri"/>
              <a:ea typeface="Calibri"/>
              <a:cs typeface="Calibri"/>
              <a:sym typeface="Calibri"/>
            </a:endParaRPr>
          </a:p>
        </p:txBody>
      </p:sp>
      <p:sp>
        <p:nvSpPr>
          <p:cNvPr id="305" name="Google Shape;305;g2b2f3833947_2_14"/>
          <p:cNvSpPr/>
          <p:nvPr/>
        </p:nvSpPr>
        <p:spPr>
          <a:xfrm>
            <a:off x="6905175" y="3649375"/>
            <a:ext cx="14235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sz="1500">
                <a:latin typeface="Calibri"/>
                <a:ea typeface="Calibri"/>
                <a:cs typeface="Calibri"/>
                <a:sym typeface="Calibri"/>
              </a:rPr>
              <a:t>Optimized Autoencoder</a:t>
            </a:r>
            <a:endParaRPr sz="1500">
              <a:latin typeface="Calibri"/>
              <a:ea typeface="Calibri"/>
              <a:cs typeface="Calibri"/>
              <a:sym typeface="Calibri"/>
            </a:endParaRPr>
          </a:p>
        </p:txBody>
      </p:sp>
      <p:sp>
        <p:nvSpPr>
          <p:cNvPr id="306" name="Google Shape;306;g2b2f3833947_2_14"/>
          <p:cNvSpPr/>
          <p:nvPr/>
        </p:nvSpPr>
        <p:spPr>
          <a:xfrm flipH="1" rot="10800000">
            <a:off x="3906450" y="36493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7" name="Google Shape;307;g2b2f3833947_2_14"/>
          <p:cNvSpPr/>
          <p:nvPr/>
        </p:nvSpPr>
        <p:spPr>
          <a:xfrm flipH="1" rot="10800000">
            <a:off x="6421050" y="36493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b2f3833947_2_15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One-Class Classification</a:t>
            </a:r>
            <a:endParaRPr/>
          </a:p>
        </p:txBody>
      </p:sp>
      <p:sp>
        <p:nvSpPr>
          <p:cNvPr id="314" name="Google Shape;314;g2b2f3833947_2_15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315" name="Google Shape;315;g2b2f3833947_2_150"/>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368300" lvl="0" marL="457200" rtl="0" algn="l">
              <a:spcBef>
                <a:spcPts val="0"/>
              </a:spcBef>
              <a:spcAft>
                <a:spcPts val="0"/>
              </a:spcAft>
              <a:buSzPts val="2200"/>
              <a:buChar char="•"/>
            </a:pPr>
            <a:r>
              <a:rPr b="1" lang="nl-NL" sz="2400"/>
              <a:t>Autoencoders setup</a:t>
            </a:r>
            <a:endParaRPr b="1" sz="2400"/>
          </a:p>
          <a:p>
            <a:pPr indent="-355600" lvl="1" marL="914400" rtl="0" algn="l">
              <a:spcBef>
                <a:spcPts val="0"/>
              </a:spcBef>
              <a:spcAft>
                <a:spcPts val="0"/>
              </a:spcAft>
              <a:buSzPts val="2000"/>
              <a:buChar char="-"/>
            </a:pPr>
            <a:r>
              <a:rPr lang="nl-NL" sz="2000"/>
              <a:t>Dense layers: 512 - 256 - 128 - 64 - 128 - 256 - 512</a:t>
            </a:r>
            <a:endParaRPr sz="2000"/>
          </a:p>
          <a:p>
            <a:pPr indent="-355600" lvl="1" marL="914400" rtl="0" algn="l">
              <a:spcBef>
                <a:spcPts val="0"/>
              </a:spcBef>
              <a:spcAft>
                <a:spcPts val="0"/>
              </a:spcAft>
              <a:buSzPts val="2000"/>
              <a:buChar char="-"/>
            </a:pPr>
            <a:r>
              <a:rPr lang="nl-NL" sz="2000"/>
              <a:t>Activation functions: Relu</a:t>
            </a:r>
            <a:endParaRPr sz="2000"/>
          </a:p>
          <a:p>
            <a:pPr indent="-355600" lvl="1" marL="914400" rtl="0" algn="l">
              <a:spcBef>
                <a:spcPts val="0"/>
              </a:spcBef>
              <a:spcAft>
                <a:spcPts val="0"/>
              </a:spcAft>
              <a:buSzPts val="2000"/>
              <a:buChar char="-"/>
            </a:pPr>
            <a:r>
              <a:rPr lang="nl-NL" sz="2000"/>
              <a:t>Batch Normalization between layers</a:t>
            </a:r>
            <a:endParaRPr sz="2000"/>
          </a:p>
          <a:p>
            <a:pPr indent="0" lvl="0" marL="0" rtl="0" algn="l">
              <a:spcBef>
                <a:spcPts val="0"/>
              </a:spcBef>
              <a:spcAft>
                <a:spcPts val="0"/>
              </a:spcAft>
              <a:buNone/>
            </a:pPr>
            <a:r>
              <a:t/>
            </a:r>
            <a:endParaRPr sz="2000"/>
          </a:p>
          <a:p>
            <a:pPr indent="-368300" lvl="0" marL="457200" rtl="0" algn="l">
              <a:spcBef>
                <a:spcPts val="0"/>
              </a:spcBef>
              <a:spcAft>
                <a:spcPts val="0"/>
              </a:spcAft>
              <a:buSzPts val="2200"/>
              <a:buChar char="•"/>
            </a:pPr>
            <a:r>
              <a:rPr b="1" lang="nl-NL" sz="2400"/>
              <a:t>Optimization of hyperparameters </a:t>
            </a:r>
            <a:r>
              <a:rPr lang="nl-NL" sz="2400"/>
              <a:t>- using Keras-Tuner</a:t>
            </a:r>
            <a:endParaRPr sz="2400"/>
          </a:p>
          <a:p>
            <a:pPr indent="-355600" lvl="1" marL="914400" rtl="0" algn="l">
              <a:spcBef>
                <a:spcPts val="0"/>
              </a:spcBef>
              <a:spcAft>
                <a:spcPts val="0"/>
              </a:spcAft>
              <a:buSzPts val="2000"/>
              <a:buChar char="-"/>
            </a:pPr>
            <a:r>
              <a:rPr lang="nl-NL" sz="2000"/>
              <a:t>Number of Layers: 2-10</a:t>
            </a:r>
            <a:endParaRPr sz="2000"/>
          </a:p>
          <a:p>
            <a:pPr indent="-355600" lvl="1" marL="914400" rtl="0" algn="l">
              <a:spcBef>
                <a:spcPts val="0"/>
              </a:spcBef>
              <a:spcAft>
                <a:spcPts val="0"/>
              </a:spcAft>
              <a:buSzPts val="2000"/>
              <a:buChar char="-"/>
            </a:pPr>
            <a:r>
              <a:rPr lang="nl-NL" sz="2000"/>
              <a:t>Number of units on each: 32-2048</a:t>
            </a:r>
            <a:endParaRPr sz="2000"/>
          </a:p>
          <a:p>
            <a:pPr indent="-355600" lvl="1" marL="914400" rtl="0" algn="l">
              <a:spcBef>
                <a:spcPts val="0"/>
              </a:spcBef>
              <a:spcAft>
                <a:spcPts val="0"/>
              </a:spcAft>
              <a:buSzPts val="2000"/>
              <a:buChar char="-"/>
            </a:pPr>
            <a:r>
              <a:rPr lang="nl-NL" sz="2000"/>
              <a:t>Learning rate of Optimizer</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b2f3833947_2_21"/>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Implementation - Multi-Label Classification</a:t>
            </a:r>
            <a:endParaRPr/>
          </a:p>
        </p:txBody>
      </p:sp>
      <p:sp>
        <p:nvSpPr>
          <p:cNvPr id="322" name="Google Shape;322;g2b2f3833947_2_21"/>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pSp>
        <p:nvGrpSpPr>
          <p:cNvPr id="323" name="Google Shape;323;g2b2f3833947_2_21"/>
          <p:cNvGrpSpPr/>
          <p:nvPr/>
        </p:nvGrpSpPr>
        <p:grpSpPr>
          <a:xfrm>
            <a:off x="1239400" y="1982725"/>
            <a:ext cx="7076750" cy="2647500"/>
            <a:chOff x="531825" y="1119975"/>
            <a:chExt cx="7076750" cy="2647500"/>
          </a:xfrm>
        </p:grpSpPr>
        <p:sp>
          <p:nvSpPr>
            <p:cNvPr id="324" name="Google Shape;324;g2b2f3833947_2_21"/>
            <p:cNvSpPr/>
            <p:nvPr/>
          </p:nvSpPr>
          <p:spPr>
            <a:xfrm>
              <a:off x="5318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DESCRIPTORS</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 </a:t>
              </a:r>
              <a:endParaRPr b="1">
                <a:solidFill>
                  <a:schemeClr val="lt1"/>
                </a:solidFill>
                <a:latin typeface="Calibri"/>
                <a:ea typeface="Calibri"/>
                <a:cs typeface="Calibri"/>
                <a:sym typeface="Calibri"/>
              </a:endParaRPr>
            </a:p>
          </p:txBody>
        </p:sp>
        <p:sp>
          <p:nvSpPr>
            <p:cNvPr id="325" name="Google Shape;325;g2b2f3833947_2_21"/>
            <p:cNvSpPr/>
            <p:nvPr/>
          </p:nvSpPr>
          <p:spPr>
            <a:xfrm>
              <a:off x="30401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FINGERPRINTS</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a:t>
              </a:r>
              <a:endParaRPr b="1">
                <a:solidFill>
                  <a:schemeClr val="lt1"/>
                </a:solidFill>
                <a:latin typeface="Calibri"/>
                <a:ea typeface="Calibri"/>
                <a:cs typeface="Calibri"/>
                <a:sym typeface="Calibri"/>
              </a:endParaRPr>
            </a:p>
          </p:txBody>
        </p:sp>
        <p:sp>
          <p:nvSpPr>
            <p:cNvPr id="326" name="Google Shape;326;g2b2f3833947_2_21"/>
            <p:cNvSpPr/>
            <p:nvPr/>
          </p:nvSpPr>
          <p:spPr>
            <a:xfrm>
              <a:off x="5548425" y="1119975"/>
              <a:ext cx="2060100" cy="567000"/>
            </a:xfrm>
            <a:prstGeom prst="rect">
              <a:avLst/>
            </a:prstGeom>
            <a:solidFill>
              <a:srgbClr val="9E9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MOLECULAR STRUCTURE</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nl-NL">
                  <a:solidFill>
                    <a:schemeClr val="lt1"/>
                  </a:solidFill>
                  <a:latin typeface="Calibri"/>
                  <a:ea typeface="Calibri"/>
                  <a:cs typeface="Calibri"/>
                  <a:sym typeface="Calibri"/>
                </a:rPr>
                <a:t>DATA</a:t>
              </a:r>
              <a:endParaRPr b="1">
                <a:solidFill>
                  <a:schemeClr val="lt1"/>
                </a:solidFill>
                <a:latin typeface="Calibri"/>
                <a:ea typeface="Calibri"/>
                <a:cs typeface="Calibri"/>
                <a:sym typeface="Calibri"/>
              </a:endParaRPr>
            </a:p>
          </p:txBody>
        </p:sp>
        <p:sp>
          <p:nvSpPr>
            <p:cNvPr id="327" name="Google Shape;327;g2b2f3833947_2_21"/>
            <p:cNvSpPr/>
            <p:nvPr/>
          </p:nvSpPr>
          <p:spPr>
            <a:xfrm>
              <a:off x="531825"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Binary Relevance / Classifier Chains</a:t>
              </a:r>
              <a:endParaRPr>
                <a:latin typeface="Calibri"/>
                <a:ea typeface="Calibri"/>
                <a:cs typeface="Calibri"/>
                <a:sym typeface="Calibri"/>
              </a:endParaRPr>
            </a:p>
          </p:txBody>
        </p:sp>
        <p:sp>
          <p:nvSpPr>
            <p:cNvPr id="328" name="Google Shape;328;g2b2f3833947_2_21"/>
            <p:cNvSpPr/>
            <p:nvPr/>
          </p:nvSpPr>
          <p:spPr>
            <a:xfrm>
              <a:off x="531825" y="248182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Neural Network</a:t>
              </a:r>
              <a:endParaRPr>
                <a:latin typeface="Calibri"/>
                <a:ea typeface="Calibri"/>
                <a:cs typeface="Calibri"/>
                <a:sym typeface="Calibri"/>
              </a:endParaRPr>
            </a:p>
          </p:txBody>
        </p:sp>
        <p:sp>
          <p:nvSpPr>
            <p:cNvPr id="329" name="Google Shape;329;g2b2f3833947_2_21"/>
            <p:cNvSpPr/>
            <p:nvPr/>
          </p:nvSpPr>
          <p:spPr>
            <a:xfrm>
              <a:off x="1262275" y="3200475"/>
              <a:ext cx="13296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Optimized NN</a:t>
              </a:r>
              <a:endParaRPr>
                <a:latin typeface="Calibri"/>
                <a:ea typeface="Calibri"/>
                <a:cs typeface="Calibri"/>
                <a:sym typeface="Calibri"/>
              </a:endParaRPr>
            </a:p>
          </p:txBody>
        </p:sp>
        <p:sp>
          <p:nvSpPr>
            <p:cNvPr id="330" name="Google Shape;330;g2b2f3833947_2_21"/>
            <p:cNvSpPr/>
            <p:nvPr/>
          </p:nvSpPr>
          <p:spPr>
            <a:xfrm flipH="1" rot="10800000">
              <a:off x="766800" y="32004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1" name="Google Shape;331;g2b2f3833947_2_21"/>
            <p:cNvSpPr/>
            <p:nvPr/>
          </p:nvSpPr>
          <p:spPr>
            <a:xfrm>
              <a:off x="3040100"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Binary Relevance / Classifier Chains</a:t>
              </a:r>
              <a:endParaRPr>
                <a:latin typeface="Calibri"/>
                <a:ea typeface="Calibri"/>
                <a:cs typeface="Calibri"/>
                <a:sym typeface="Calibri"/>
              </a:endParaRPr>
            </a:p>
          </p:txBody>
        </p:sp>
        <p:sp>
          <p:nvSpPr>
            <p:cNvPr id="332" name="Google Shape;332;g2b2f3833947_2_21"/>
            <p:cNvSpPr/>
            <p:nvPr/>
          </p:nvSpPr>
          <p:spPr>
            <a:xfrm>
              <a:off x="3040100" y="248182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Neural Network</a:t>
              </a:r>
              <a:endParaRPr>
                <a:latin typeface="Calibri"/>
                <a:ea typeface="Calibri"/>
                <a:cs typeface="Calibri"/>
                <a:sym typeface="Calibri"/>
              </a:endParaRPr>
            </a:p>
          </p:txBody>
        </p:sp>
        <p:sp>
          <p:nvSpPr>
            <p:cNvPr id="333" name="Google Shape;333;g2b2f3833947_2_21"/>
            <p:cNvSpPr/>
            <p:nvPr/>
          </p:nvSpPr>
          <p:spPr>
            <a:xfrm>
              <a:off x="3770550" y="3200475"/>
              <a:ext cx="13296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Optimized NN</a:t>
              </a:r>
              <a:endParaRPr>
                <a:latin typeface="Calibri"/>
                <a:ea typeface="Calibri"/>
                <a:cs typeface="Calibri"/>
                <a:sym typeface="Calibri"/>
              </a:endParaRPr>
            </a:p>
          </p:txBody>
        </p:sp>
        <p:sp>
          <p:nvSpPr>
            <p:cNvPr id="334" name="Google Shape;334;g2b2f3833947_2_21"/>
            <p:cNvSpPr/>
            <p:nvPr/>
          </p:nvSpPr>
          <p:spPr>
            <a:xfrm flipH="1" rot="10800000">
              <a:off x="3275075" y="3200475"/>
              <a:ext cx="370800" cy="4011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5" name="Google Shape;335;g2b2f3833947_2_21"/>
            <p:cNvSpPr/>
            <p:nvPr/>
          </p:nvSpPr>
          <p:spPr>
            <a:xfrm>
              <a:off x="5548475" y="1763175"/>
              <a:ext cx="2060100" cy="567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NL">
                  <a:latin typeface="Calibri"/>
                  <a:ea typeface="Calibri"/>
                  <a:cs typeface="Calibri"/>
                  <a:sym typeface="Calibri"/>
                </a:rPr>
                <a:t>Graph NN</a:t>
              </a:r>
              <a:endParaRPr>
                <a:latin typeface="Calibri"/>
                <a:ea typeface="Calibri"/>
                <a:cs typeface="Calibri"/>
                <a:sym typeface="Calibri"/>
              </a:endParaRPr>
            </a:p>
          </p:txBody>
        </p:sp>
      </p:grpSp>
      <p:sp>
        <p:nvSpPr>
          <p:cNvPr id="336" name="Google Shape;336;g2b2f3833947_2_21"/>
          <p:cNvSpPr txBox="1"/>
          <p:nvPr/>
        </p:nvSpPr>
        <p:spPr>
          <a:xfrm>
            <a:off x="360000" y="877700"/>
            <a:ext cx="8523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NL" sz="1800">
                <a:solidFill>
                  <a:schemeClr val="dk1"/>
                </a:solidFill>
                <a:latin typeface="Calibri"/>
                <a:ea typeface="Calibri"/>
                <a:cs typeface="Calibri"/>
                <a:sym typeface="Calibri"/>
              </a:rPr>
              <a:t>7 models</a:t>
            </a:r>
            <a:r>
              <a:rPr lang="nl-NL" sz="1800">
                <a:solidFill>
                  <a:schemeClr val="dk1"/>
                </a:solidFill>
                <a:latin typeface="Calibri"/>
                <a:ea typeface="Calibri"/>
                <a:cs typeface="Calibri"/>
                <a:sym typeface="Calibri"/>
              </a:rPr>
              <a:t> in total</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nl-NL" sz="1800">
                <a:solidFill>
                  <a:schemeClr val="dk1"/>
                </a:solidFill>
                <a:latin typeface="Calibri"/>
                <a:ea typeface="Calibri"/>
                <a:cs typeface="Calibri"/>
                <a:sym typeface="Calibri"/>
              </a:rPr>
              <a:t>Output of the models:</a:t>
            </a:r>
            <a:r>
              <a:rPr lang="nl-NL" sz="1800">
                <a:solidFill>
                  <a:schemeClr val="dk1"/>
                </a:solidFill>
                <a:latin typeface="Calibri"/>
                <a:ea typeface="Calibri"/>
                <a:cs typeface="Calibri"/>
                <a:sym typeface="Calibri"/>
              </a:rPr>
              <a:t> Top 3 smells with highest probability → Cardinality of the data = 3</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nl-NL" sz="1800">
                <a:solidFill>
                  <a:schemeClr val="dk1"/>
                </a:solidFill>
                <a:latin typeface="Calibri"/>
                <a:ea typeface="Calibri"/>
                <a:cs typeface="Calibri"/>
                <a:sym typeface="Calibri"/>
              </a:rPr>
              <a:t>Train 80% - Validation 10% - Test 10%</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b2c1bf6564_3_62"/>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Implementation - Multi-Label Classification</a:t>
            </a:r>
            <a:endParaRPr/>
          </a:p>
        </p:txBody>
      </p:sp>
      <p:sp>
        <p:nvSpPr>
          <p:cNvPr id="343" name="Google Shape;343;g2b2c1bf6564_3_62"/>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344" name="Google Shape;344;g2b2c1bf6564_3_62"/>
          <p:cNvSpPr txBox="1"/>
          <p:nvPr/>
        </p:nvSpPr>
        <p:spPr>
          <a:xfrm>
            <a:off x="366175" y="894150"/>
            <a:ext cx="8326800" cy="14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nl-NL" sz="2600">
                <a:solidFill>
                  <a:schemeClr val="dk1"/>
                </a:solidFill>
                <a:latin typeface="Calibri"/>
                <a:ea typeface="Calibri"/>
                <a:cs typeface="Calibri"/>
                <a:sym typeface="Calibri"/>
              </a:rPr>
              <a:t>Binary Relevance &amp; Classifier Chains</a:t>
            </a:r>
            <a:r>
              <a:rPr b="1" i="0" lang="nl-NL" sz="2600" u="none" cap="none" strike="noStrike">
                <a:solidFill>
                  <a:schemeClr val="dk1"/>
                </a:solidFill>
                <a:latin typeface="Calibri"/>
                <a:ea typeface="Calibri"/>
                <a:cs typeface="Calibri"/>
                <a:sym typeface="Calibri"/>
              </a:rPr>
              <a:t> </a:t>
            </a:r>
            <a:r>
              <a:rPr b="0" i="0" lang="nl-NL" sz="1400" u="none" cap="none" strike="noStrike">
                <a:solidFill>
                  <a:schemeClr val="dk1"/>
                </a:solidFill>
                <a:latin typeface="Calibri"/>
                <a:ea typeface="Calibri"/>
                <a:cs typeface="Calibri"/>
                <a:sym typeface="Calibri"/>
              </a:rPr>
              <a:t>[8]</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nl-NL" sz="1800">
                <a:solidFill>
                  <a:schemeClr val="dk1"/>
                </a:solidFill>
                <a:latin typeface="Calibri"/>
                <a:ea typeface="Calibri"/>
                <a:cs typeface="Calibri"/>
                <a:sym typeface="Calibri"/>
              </a:rPr>
              <a:t>2 models:</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lang="nl-NL" sz="1800">
                <a:solidFill>
                  <a:schemeClr val="dk1"/>
                </a:solidFill>
                <a:latin typeface="Calibri"/>
                <a:ea typeface="Calibri"/>
                <a:cs typeface="Calibri"/>
                <a:sym typeface="Calibri"/>
              </a:rPr>
              <a:t>Descriptor</a:t>
            </a:r>
            <a:r>
              <a:rPr lang="nl-NL" sz="1800">
                <a:solidFill>
                  <a:schemeClr val="dk1"/>
                </a:solidFill>
                <a:latin typeface="Calibri"/>
                <a:ea typeface="Calibri"/>
                <a:cs typeface="Calibri"/>
                <a:sym typeface="Calibri"/>
              </a:rPr>
              <a:t> Data Model</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lang="nl-NL" sz="1800">
                <a:solidFill>
                  <a:schemeClr val="dk1"/>
                </a:solidFill>
                <a:latin typeface="Calibri"/>
                <a:ea typeface="Calibri"/>
                <a:cs typeface="Calibri"/>
                <a:sym typeface="Calibri"/>
              </a:rPr>
              <a:t>Fingerprints</a:t>
            </a:r>
            <a:r>
              <a:rPr lang="nl-NL" sz="1800">
                <a:solidFill>
                  <a:schemeClr val="dk1"/>
                </a:solidFill>
                <a:latin typeface="Calibri"/>
                <a:ea typeface="Calibri"/>
                <a:cs typeface="Calibri"/>
                <a:sym typeface="Calibri"/>
              </a:rPr>
              <a:t> Data Model</a:t>
            </a:r>
            <a:endParaRPr sz="18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None/>
            </a:pPr>
            <a:r>
              <a:rPr lang="nl-NL" sz="1800">
                <a:solidFill>
                  <a:schemeClr val="dk1"/>
                </a:solidFill>
                <a:latin typeface="Calibri"/>
                <a:ea typeface="Calibri"/>
                <a:cs typeface="Calibri"/>
                <a:sym typeface="Calibri"/>
              </a:rPr>
              <a:t>12 configurations per Dataset</a:t>
            </a:r>
            <a:endParaRPr sz="1800">
              <a:solidFill>
                <a:schemeClr val="dk1"/>
              </a:solidFill>
              <a:latin typeface="Calibri"/>
              <a:ea typeface="Calibri"/>
              <a:cs typeface="Calibri"/>
              <a:sym typeface="Calibri"/>
            </a:endParaRPr>
          </a:p>
        </p:txBody>
      </p:sp>
      <p:grpSp>
        <p:nvGrpSpPr>
          <p:cNvPr id="345" name="Google Shape;345;g2b2c1bf6564_3_62"/>
          <p:cNvGrpSpPr/>
          <p:nvPr/>
        </p:nvGrpSpPr>
        <p:grpSpPr>
          <a:xfrm>
            <a:off x="2447100" y="1575000"/>
            <a:ext cx="6468300" cy="3125476"/>
            <a:chOff x="2218500" y="1575000"/>
            <a:chExt cx="6468300" cy="3125476"/>
          </a:xfrm>
        </p:grpSpPr>
        <p:sp>
          <p:nvSpPr>
            <p:cNvPr id="346" name="Google Shape;346;g2b2c1bf6564_3_62"/>
            <p:cNvSpPr/>
            <p:nvPr/>
          </p:nvSpPr>
          <p:spPr>
            <a:xfrm>
              <a:off x="4077925" y="1575000"/>
              <a:ext cx="1510200" cy="651600"/>
            </a:xfrm>
            <a:prstGeom prst="roundRect">
              <a:avLst>
                <a:gd fmla="val 29848"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solidFill>
                    <a:schemeClr val="lt1"/>
                  </a:solidFill>
                  <a:latin typeface="Calibri"/>
                  <a:ea typeface="Calibri"/>
                  <a:cs typeface="Calibri"/>
                  <a:sym typeface="Calibri"/>
                </a:rPr>
                <a:t>Binary Relevance</a:t>
              </a:r>
              <a:endParaRPr b="1" sz="1600">
                <a:solidFill>
                  <a:schemeClr val="lt1"/>
                </a:solidFill>
                <a:latin typeface="Calibri"/>
                <a:ea typeface="Calibri"/>
                <a:cs typeface="Calibri"/>
                <a:sym typeface="Calibri"/>
              </a:endParaRPr>
            </a:p>
          </p:txBody>
        </p:sp>
        <p:sp>
          <p:nvSpPr>
            <p:cNvPr id="347" name="Google Shape;347;g2b2c1bf6564_3_62"/>
            <p:cNvSpPr/>
            <p:nvPr/>
          </p:nvSpPr>
          <p:spPr>
            <a:xfrm>
              <a:off x="6638850" y="1575000"/>
              <a:ext cx="1510200" cy="651600"/>
            </a:xfrm>
            <a:prstGeom prst="roundRect">
              <a:avLst>
                <a:gd fmla="val 29848" name="adj"/>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sz="1600">
                  <a:solidFill>
                    <a:schemeClr val="lt1"/>
                  </a:solidFill>
                  <a:latin typeface="Calibri"/>
                  <a:ea typeface="Calibri"/>
                  <a:cs typeface="Calibri"/>
                  <a:sym typeface="Calibri"/>
                </a:rPr>
                <a:t>Classifier Chains</a:t>
              </a:r>
              <a:endParaRPr b="1" sz="1600">
                <a:solidFill>
                  <a:schemeClr val="lt1"/>
                </a:solidFill>
                <a:latin typeface="Calibri"/>
                <a:ea typeface="Calibri"/>
                <a:cs typeface="Calibri"/>
                <a:sym typeface="Calibri"/>
              </a:endParaRPr>
            </a:p>
          </p:txBody>
        </p:sp>
        <p:grpSp>
          <p:nvGrpSpPr>
            <p:cNvPr id="348" name="Google Shape;348;g2b2c1bf6564_3_62"/>
            <p:cNvGrpSpPr/>
            <p:nvPr/>
          </p:nvGrpSpPr>
          <p:grpSpPr>
            <a:xfrm>
              <a:off x="5003550" y="3152501"/>
              <a:ext cx="1635300" cy="1547975"/>
              <a:chOff x="4646225" y="1492663"/>
              <a:chExt cx="1635300" cy="814166"/>
            </a:xfrm>
          </p:grpSpPr>
          <p:sp>
            <p:nvSpPr>
              <p:cNvPr id="349" name="Google Shape;349;g2b2c1bf6564_3_62"/>
              <p:cNvSpPr/>
              <p:nvPr/>
            </p:nvSpPr>
            <p:spPr>
              <a:xfrm>
                <a:off x="4646225" y="1591029"/>
                <a:ext cx="1635300" cy="715800"/>
              </a:xfrm>
              <a:prstGeom prst="rect">
                <a:avLst/>
              </a:prstGeom>
              <a:solidFill>
                <a:srgbClr val="EFEFEF"/>
              </a:solidFill>
              <a:ln>
                <a:noFill/>
              </a:ln>
            </p:spPr>
            <p:txBody>
              <a:bodyPr anchorCtr="0" anchor="b" bIns="91425" lIns="91425" spcFirstLastPara="1" rIns="91425" wrap="square" tIns="91425">
                <a:noAutofit/>
              </a:bodyPr>
              <a:lstStyle/>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Random Forest</a:t>
                </a:r>
                <a:endParaRPr sz="1600">
                  <a:latin typeface="Calibri"/>
                  <a:ea typeface="Calibri"/>
                  <a:cs typeface="Calibri"/>
                  <a:sym typeface="Calibri"/>
                </a:endParaRPr>
              </a:p>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XGBoost</a:t>
                </a:r>
                <a:endParaRPr sz="1600">
                  <a:latin typeface="Calibri"/>
                  <a:ea typeface="Calibri"/>
                  <a:cs typeface="Calibri"/>
                  <a:sym typeface="Calibri"/>
                </a:endParaRPr>
              </a:p>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SVC</a:t>
                </a:r>
                <a:endParaRPr sz="1600">
                  <a:latin typeface="Calibri"/>
                  <a:ea typeface="Calibri"/>
                  <a:cs typeface="Calibri"/>
                  <a:sym typeface="Calibri"/>
                </a:endParaRPr>
              </a:p>
            </p:txBody>
          </p:sp>
          <p:sp>
            <p:nvSpPr>
              <p:cNvPr id="350" name="Google Shape;350;g2b2c1bf6564_3_62"/>
              <p:cNvSpPr/>
              <p:nvPr/>
            </p:nvSpPr>
            <p:spPr>
              <a:xfrm>
                <a:off x="4646225" y="1492663"/>
                <a:ext cx="1635300" cy="3426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latin typeface="Calibri"/>
                    <a:ea typeface="Calibri"/>
                    <a:cs typeface="Calibri"/>
                    <a:sym typeface="Calibri"/>
                  </a:rPr>
                  <a:t>Base Single-Label Classifiers</a:t>
                </a:r>
                <a:endParaRPr b="1" sz="1600">
                  <a:latin typeface="Calibri"/>
                  <a:ea typeface="Calibri"/>
                  <a:cs typeface="Calibri"/>
                  <a:sym typeface="Calibri"/>
                </a:endParaRPr>
              </a:p>
            </p:txBody>
          </p:sp>
        </p:grpSp>
        <p:sp>
          <p:nvSpPr>
            <p:cNvPr id="351" name="Google Shape;351;g2b2c1bf6564_3_62"/>
            <p:cNvSpPr/>
            <p:nvPr/>
          </p:nvSpPr>
          <p:spPr>
            <a:xfrm>
              <a:off x="6739200" y="3769725"/>
              <a:ext cx="436500" cy="4854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2" name="Google Shape;352;g2b2c1bf6564_3_62"/>
            <p:cNvSpPr/>
            <p:nvPr/>
          </p:nvSpPr>
          <p:spPr>
            <a:xfrm>
              <a:off x="7276050" y="3686625"/>
              <a:ext cx="1344900" cy="651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latin typeface="Calibri"/>
                  <a:ea typeface="Calibri"/>
                  <a:cs typeface="Calibri"/>
                  <a:sym typeface="Calibri"/>
                </a:rPr>
                <a:t>Class Weights</a:t>
              </a:r>
              <a:endParaRPr b="1">
                <a:latin typeface="Calibri"/>
                <a:ea typeface="Calibri"/>
                <a:cs typeface="Calibri"/>
                <a:sym typeface="Calibri"/>
              </a:endParaRPr>
            </a:p>
          </p:txBody>
        </p:sp>
        <p:grpSp>
          <p:nvGrpSpPr>
            <p:cNvPr id="353" name="Google Shape;353;g2b2c1bf6564_3_62"/>
            <p:cNvGrpSpPr/>
            <p:nvPr/>
          </p:nvGrpSpPr>
          <p:grpSpPr>
            <a:xfrm>
              <a:off x="2218500" y="3152474"/>
              <a:ext cx="1635300" cy="1548001"/>
              <a:chOff x="4646225" y="1492649"/>
              <a:chExt cx="1635300" cy="814180"/>
            </a:xfrm>
          </p:grpSpPr>
          <p:sp>
            <p:nvSpPr>
              <p:cNvPr id="354" name="Google Shape;354;g2b2c1bf6564_3_62"/>
              <p:cNvSpPr/>
              <p:nvPr/>
            </p:nvSpPr>
            <p:spPr>
              <a:xfrm>
                <a:off x="4646225" y="1591029"/>
                <a:ext cx="1635300" cy="715800"/>
              </a:xfrm>
              <a:prstGeom prst="rect">
                <a:avLst/>
              </a:prstGeom>
              <a:solidFill>
                <a:srgbClr val="EFEFEF"/>
              </a:solidFill>
              <a:ln>
                <a:noFill/>
              </a:ln>
            </p:spPr>
            <p:txBody>
              <a:bodyPr anchorCtr="0" anchor="b" bIns="91425" lIns="91425" spcFirstLastPara="1" rIns="91425" wrap="square" tIns="91425">
                <a:noAutofit/>
              </a:bodyPr>
              <a:lstStyle/>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Random Forest</a:t>
                </a:r>
                <a:endParaRPr sz="1600">
                  <a:latin typeface="Calibri"/>
                  <a:ea typeface="Calibri"/>
                  <a:cs typeface="Calibri"/>
                  <a:sym typeface="Calibri"/>
                </a:endParaRPr>
              </a:p>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XGBoost</a:t>
                </a:r>
                <a:endParaRPr sz="1600">
                  <a:latin typeface="Calibri"/>
                  <a:ea typeface="Calibri"/>
                  <a:cs typeface="Calibri"/>
                  <a:sym typeface="Calibri"/>
                </a:endParaRPr>
              </a:p>
              <a:p>
                <a:pPr indent="-171450" lvl="0" marL="179999" rtl="0" algn="l">
                  <a:spcBef>
                    <a:spcPts val="0"/>
                  </a:spcBef>
                  <a:spcAft>
                    <a:spcPts val="0"/>
                  </a:spcAft>
                  <a:buSzPts val="1200"/>
                  <a:buFont typeface="Calibri"/>
                  <a:buChar char="●"/>
                </a:pPr>
                <a:r>
                  <a:rPr lang="nl-NL" sz="1600">
                    <a:latin typeface="Calibri"/>
                    <a:ea typeface="Calibri"/>
                    <a:cs typeface="Calibri"/>
                    <a:sym typeface="Calibri"/>
                  </a:rPr>
                  <a:t>SVC</a:t>
                </a:r>
                <a:endParaRPr sz="1600">
                  <a:latin typeface="Calibri"/>
                  <a:ea typeface="Calibri"/>
                  <a:cs typeface="Calibri"/>
                  <a:sym typeface="Calibri"/>
                </a:endParaRPr>
              </a:p>
            </p:txBody>
          </p:sp>
          <p:sp>
            <p:nvSpPr>
              <p:cNvPr id="355" name="Google Shape;355;g2b2c1bf6564_3_62"/>
              <p:cNvSpPr/>
              <p:nvPr/>
            </p:nvSpPr>
            <p:spPr>
              <a:xfrm>
                <a:off x="4646225" y="1492649"/>
                <a:ext cx="1635300" cy="342600"/>
              </a:xfrm>
              <a:prstGeom prst="roundRect">
                <a:avLst>
                  <a:gd fmla="val 29848"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NL">
                    <a:latin typeface="Calibri"/>
                    <a:ea typeface="Calibri"/>
                    <a:cs typeface="Calibri"/>
                    <a:sym typeface="Calibri"/>
                  </a:rPr>
                  <a:t>Base Single-Label Classifiers</a:t>
                </a:r>
                <a:endParaRPr b="1">
                  <a:latin typeface="Calibri"/>
                  <a:ea typeface="Calibri"/>
                  <a:cs typeface="Calibri"/>
                  <a:sym typeface="Calibri"/>
                </a:endParaRPr>
              </a:p>
            </p:txBody>
          </p:sp>
        </p:grpSp>
        <p:sp>
          <p:nvSpPr>
            <p:cNvPr id="356" name="Google Shape;356;g2b2c1bf6564_3_62"/>
            <p:cNvSpPr/>
            <p:nvPr/>
          </p:nvSpPr>
          <p:spPr>
            <a:xfrm rot="5400000">
              <a:off x="6525300" y="1163175"/>
              <a:ext cx="531000" cy="37920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57" name="Google Shape;357;g2b2c1bf6564_3_62"/>
            <p:cNvCxnSpPr>
              <a:stCxn id="346" idx="2"/>
              <a:endCxn id="355" idx="0"/>
            </p:cNvCxnSpPr>
            <p:nvPr/>
          </p:nvCxnSpPr>
          <p:spPr>
            <a:xfrm flipH="1">
              <a:off x="3036025" y="2226600"/>
              <a:ext cx="1797000" cy="925800"/>
            </a:xfrm>
            <a:prstGeom prst="straightConnector1">
              <a:avLst/>
            </a:prstGeom>
            <a:noFill/>
            <a:ln cap="flat" cmpd="sng" w="19050">
              <a:solidFill>
                <a:srgbClr val="38761D"/>
              </a:solidFill>
              <a:prstDash val="dash"/>
              <a:round/>
              <a:headEnd len="med" w="med" type="none"/>
              <a:tailEnd len="med" w="med" type="triangle"/>
            </a:ln>
          </p:spPr>
        </p:cxnSp>
        <p:cxnSp>
          <p:nvCxnSpPr>
            <p:cNvPr id="358" name="Google Shape;358;g2b2c1bf6564_3_62"/>
            <p:cNvCxnSpPr>
              <a:stCxn id="346" idx="2"/>
              <a:endCxn id="356" idx="1"/>
            </p:cNvCxnSpPr>
            <p:nvPr/>
          </p:nvCxnSpPr>
          <p:spPr>
            <a:xfrm>
              <a:off x="4833025" y="2226600"/>
              <a:ext cx="1957800" cy="567000"/>
            </a:xfrm>
            <a:prstGeom prst="straightConnector1">
              <a:avLst/>
            </a:prstGeom>
            <a:noFill/>
            <a:ln cap="flat" cmpd="sng" w="19050">
              <a:solidFill>
                <a:srgbClr val="38761D"/>
              </a:solidFill>
              <a:prstDash val="dash"/>
              <a:round/>
              <a:headEnd len="med" w="med" type="none"/>
              <a:tailEnd len="med" w="med" type="triangle"/>
            </a:ln>
          </p:spPr>
        </p:cxnSp>
        <p:cxnSp>
          <p:nvCxnSpPr>
            <p:cNvPr id="359" name="Google Shape;359;g2b2c1bf6564_3_62"/>
            <p:cNvCxnSpPr>
              <a:stCxn id="347" idx="2"/>
              <a:endCxn id="355" idx="0"/>
            </p:cNvCxnSpPr>
            <p:nvPr/>
          </p:nvCxnSpPr>
          <p:spPr>
            <a:xfrm flipH="1">
              <a:off x="3036150" y="2226600"/>
              <a:ext cx="4357800" cy="925800"/>
            </a:xfrm>
            <a:prstGeom prst="straightConnector1">
              <a:avLst/>
            </a:prstGeom>
            <a:noFill/>
            <a:ln cap="flat" cmpd="sng" w="19050">
              <a:solidFill>
                <a:srgbClr val="E69138"/>
              </a:solidFill>
              <a:prstDash val="dash"/>
              <a:round/>
              <a:headEnd len="med" w="med" type="none"/>
              <a:tailEnd len="med" w="med" type="triangle"/>
            </a:ln>
          </p:spPr>
        </p:cxnSp>
        <p:cxnSp>
          <p:nvCxnSpPr>
            <p:cNvPr id="360" name="Google Shape;360;g2b2c1bf6564_3_62"/>
            <p:cNvCxnSpPr>
              <a:stCxn id="347" idx="2"/>
              <a:endCxn id="356" idx="1"/>
            </p:cNvCxnSpPr>
            <p:nvPr/>
          </p:nvCxnSpPr>
          <p:spPr>
            <a:xfrm flipH="1">
              <a:off x="6790950" y="2226600"/>
              <a:ext cx="603000" cy="567000"/>
            </a:xfrm>
            <a:prstGeom prst="straightConnector1">
              <a:avLst/>
            </a:prstGeom>
            <a:noFill/>
            <a:ln cap="flat" cmpd="sng" w="19050">
              <a:solidFill>
                <a:srgbClr val="E69138"/>
              </a:solidFill>
              <a:prstDash val="dash"/>
              <a:round/>
              <a:headEnd len="med" w="med" type="none"/>
              <a:tailEnd len="med" w="med" type="triangl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a36cae820e_2_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Multi-Label Classification</a:t>
            </a:r>
            <a:endParaRPr/>
          </a:p>
          <a:p>
            <a:pPr indent="0" lvl="0" marL="0" rtl="0" algn="l">
              <a:lnSpc>
                <a:spcPct val="100000"/>
              </a:lnSpc>
              <a:spcBef>
                <a:spcPts val="0"/>
              </a:spcBef>
              <a:spcAft>
                <a:spcPts val="0"/>
              </a:spcAft>
              <a:buSzPct val="62500"/>
              <a:buNone/>
            </a:pPr>
            <a:r>
              <a:t/>
            </a:r>
            <a:endParaRPr/>
          </a:p>
        </p:txBody>
      </p:sp>
      <p:sp>
        <p:nvSpPr>
          <p:cNvPr id="367" name="Google Shape;367;g2a36cae820e_2_0"/>
          <p:cNvSpPr txBox="1"/>
          <p:nvPr>
            <p:ph idx="1" type="body"/>
          </p:nvPr>
        </p:nvSpPr>
        <p:spPr>
          <a:xfrm>
            <a:off x="360000" y="1421650"/>
            <a:ext cx="8326800" cy="2773200"/>
          </a:xfrm>
          <a:prstGeom prst="rect">
            <a:avLst/>
          </a:prstGeom>
          <a:noFill/>
          <a:ln>
            <a:noFill/>
          </a:ln>
        </p:spPr>
        <p:txBody>
          <a:bodyPr anchorCtr="0" anchor="t" bIns="0" lIns="0" spcFirstLastPara="1" rIns="0" wrap="square" tIns="0">
            <a:noAutofit/>
          </a:bodyPr>
          <a:lstStyle/>
          <a:p>
            <a:pPr indent="-304800" lvl="0" marL="457200" rtl="0" algn="l">
              <a:lnSpc>
                <a:spcPct val="100000"/>
              </a:lnSpc>
              <a:spcBef>
                <a:spcPts val="0"/>
              </a:spcBef>
              <a:spcAft>
                <a:spcPts val="0"/>
              </a:spcAft>
              <a:buSzPts val="1200"/>
              <a:buChar char="•"/>
            </a:pPr>
            <a:r>
              <a:rPr lang="nl-NL" sz="2600"/>
              <a:t>Multiple experiments</a:t>
            </a:r>
            <a:endParaRPr sz="2600"/>
          </a:p>
          <a:p>
            <a:pPr indent="-304800" lvl="0" marL="457200" marR="0" rtl="0" algn="l">
              <a:lnSpc>
                <a:spcPct val="100000"/>
              </a:lnSpc>
              <a:spcBef>
                <a:spcPts val="0"/>
              </a:spcBef>
              <a:spcAft>
                <a:spcPts val="0"/>
              </a:spcAft>
              <a:buSzPts val="1200"/>
              <a:buChar char="•"/>
            </a:pPr>
            <a:r>
              <a:rPr lang="nl-NL" sz="2600"/>
              <a:t>9 models</a:t>
            </a:r>
            <a:endParaRPr sz="2600"/>
          </a:p>
          <a:p>
            <a:pPr indent="-304800" lvl="0" marL="457200" rtl="0" algn="l">
              <a:lnSpc>
                <a:spcPct val="100000"/>
              </a:lnSpc>
              <a:spcBef>
                <a:spcPts val="0"/>
              </a:spcBef>
              <a:spcAft>
                <a:spcPts val="0"/>
              </a:spcAft>
              <a:buSzPts val="1200"/>
              <a:buChar char="•"/>
            </a:pPr>
            <a:r>
              <a:rPr lang="nl-NL" sz="2600"/>
              <a:t>1-3 hidden layers</a:t>
            </a:r>
            <a:endParaRPr sz="2600"/>
          </a:p>
          <a:p>
            <a:pPr indent="-304800" lvl="0" marL="457200" rtl="0" algn="l">
              <a:lnSpc>
                <a:spcPct val="100000"/>
              </a:lnSpc>
              <a:spcBef>
                <a:spcPts val="0"/>
              </a:spcBef>
              <a:spcAft>
                <a:spcPts val="0"/>
              </a:spcAft>
              <a:buSzPts val="1200"/>
              <a:buChar char="•"/>
            </a:pPr>
            <a:r>
              <a:rPr lang="nl-NL" sz="2600"/>
              <a:t>sizes: 64, 128, 256</a:t>
            </a:r>
            <a:endParaRPr sz="2600"/>
          </a:p>
          <a:p>
            <a:pPr indent="-304800" lvl="0" marL="457200" rtl="0" algn="l">
              <a:spcBef>
                <a:spcPts val="0"/>
              </a:spcBef>
              <a:spcAft>
                <a:spcPts val="0"/>
              </a:spcAft>
              <a:buSzPts val="1200"/>
              <a:buChar char="•"/>
            </a:pPr>
            <a:r>
              <a:rPr lang="nl-NL" sz="2600"/>
              <a:t>Input, output layers</a:t>
            </a:r>
            <a:endParaRPr sz="2600"/>
          </a:p>
          <a:p>
            <a:pPr indent="-304800" lvl="0" marL="457200" marR="0" rtl="0" algn="l">
              <a:lnSpc>
                <a:spcPct val="100000"/>
              </a:lnSpc>
              <a:spcBef>
                <a:spcPts val="0"/>
              </a:spcBef>
              <a:spcAft>
                <a:spcPts val="0"/>
              </a:spcAft>
              <a:buSzPts val="1200"/>
              <a:buChar char="•"/>
            </a:pPr>
            <a:r>
              <a:rPr lang="nl-NL" sz="2600"/>
              <a:t>Goal: minimize loss</a:t>
            </a:r>
            <a:endParaRPr sz="2600"/>
          </a:p>
          <a:p>
            <a:pPr indent="-304800" lvl="0" marL="457200" rtl="0" algn="l">
              <a:lnSpc>
                <a:spcPct val="100000"/>
              </a:lnSpc>
              <a:spcBef>
                <a:spcPts val="0"/>
              </a:spcBef>
              <a:spcAft>
                <a:spcPts val="0"/>
              </a:spcAft>
              <a:buSzPts val="1200"/>
              <a:buChar char="•"/>
            </a:pPr>
            <a:r>
              <a:rPr lang="nl-NL" sz="2600"/>
              <a:t>20 epochs</a:t>
            </a:r>
            <a:endParaRPr sz="2600"/>
          </a:p>
        </p:txBody>
      </p:sp>
      <p:sp>
        <p:nvSpPr>
          <p:cNvPr id="368" name="Google Shape;368;g2a36cae820e_2_0"/>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 </a:t>
            </a:r>
            <a:r>
              <a:rPr b="0" i="0" lang="nl-NL" sz="1400" u="none" cap="none" strike="noStrike">
                <a:solidFill>
                  <a:schemeClr val="dk1"/>
                </a:solidFill>
                <a:latin typeface="Calibri"/>
                <a:ea typeface="Calibri"/>
                <a:cs typeface="Calibri"/>
                <a:sym typeface="Calibri"/>
              </a:rPr>
              <a:t>[</a:t>
            </a:r>
            <a:r>
              <a:rPr lang="nl-NL">
                <a:solidFill>
                  <a:schemeClr val="dk1"/>
                </a:solidFill>
                <a:latin typeface="Calibri"/>
                <a:ea typeface="Calibri"/>
                <a:cs typeface="Calibri"/>
                <a:sym typeface="Calibri"/>
              </a:rPr>
              <a:t>14</a:t>
            </a:r>
            <a:r>
              <a:rPr b="0" i="0" lang="nl-NL" sz="1400" u="none" cap="none" strike="noStrike">
                <a:solidFill>
                  <a:schemeClr val="dk1"/>
                </a:solidFill>
                <a:latin typeface="Calibri"/>
                <a:ea typeface="Calibri"/>
                <a:cs typeface="Calibri"/>
                <a:sym typeface="Calibri"/>
              </a:rPr>
              <a:t>]</a:t>
            </a:r>
            <a:endParaRPr b="0" baseline="30000" i="0" sz="1400" u="none" cap="none" strike="noStrike">
              <a:solidFill>
                <a:schemeClr val="dk1"/>
              </a:solidFill>
              <a:latin typeface="Calibri"/>
              <a:ea typeface="Calibri"/>
              <a:cs typeface="Calibri"/>
              <a:sym typeface="Calibri"/>
            </a:endParaRPr>
          </a:p>
        </p:txBody>
      </p:sp>
      <p:sp>
        <p:nvSpPr>
          <p:cNvPr id="369" name="Google Shape;369;g2a36cae820e_2_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370" name="Google Shape;370;g2a36cae820e_2_0"/>
          <p:cNvPicPr preferRelativeResize="0"/>
          <p:nvPr/>
        </p:nvPicPr>
        <p:blipFill>
          <a:blip r:embed="rId3">
            <a:alphaModFix/>
          </a:blip>
          <a:stretch>
            <a:fillRect/>
          </a:stretch>
        </p:blipFill>
        <p:spPr>
          <a:xfrm>
            <a:off x="4575059" y="1421650"/>
            <a:ext cx="4111741" cy="2755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b2eccd710c_0_0"/>
          <p:cNvSpPr txBox="1"/>
          <p:nvPr>
            <p:ph type="title"/>
          </p:nvPr>
        </p:nvSpPr>
        <p:spPr>
          <a:xfrm>
            <a:off x="360000" y="310695"/>
            <a:ext cx="8326800" cy="567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Multi-Label Classification</a:t>
            </a:r>
            <a:endParaRPr/>
          </a:p>
          <a:p>
            <a:pPr indent="0" lvl="0" marL="0" rtl="0" algn="l">
              <a:spcBef>
                <a:spcPts val="0"/>
              </a:spcBef>
              <a:spcAft>
                <a:spcPts val="0"/>
              </a:spcAft>
              <a:buClr>
                <a:srgbClr val="000000"/>
              </a:buClr>
              <a:buSzPct val="62500"/>
              <a:buFont typeface="Arial"/>
              <a:buNone/>
            </a:pPr>
            <a:r>
              <a:t/>
            </a:r>
            <a:endParaRPr/>
          </a:p>
          <a:p>
            <a:pPr indent="0" lvl="0" marL="0" rtl="0" algn="l">
              <a:spcBef>
                <a:spcPts val="0"/>
              </a:spcBef>
              <a:spcAft>
                <a:spcPts val="0"/>
              </a:spcAft>
              <a:buNone/>
            </a:pPr>
            <a:r>
              <a:t/>
            </a:r>
            <a:endParaRPr/>
          </a:p>
        </p:txBody>
      </p:sp>
      <p:sp>
        <p:nvSpPr>
          <p:cNvPr id="377" name="Google Shape;377;g2b2eccd710c_0_0"/>
          <p:cNvSpPr txBox="1"/>
          <p:nvPr>
            <p:ph idx="1" type="body"/>
          </p:nvPr>
        </p:nvSpPr>
        <p:spPr>
          <a:xfrm>
            <a:off x="360000" y="972000"/>
            <a:ext cx="44805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600"/>
              <a:t>Optimized </a:t>
            </a:r>
            <a:r>
              <a:rPr b="1" lang="nl-NL" sz="2600"/>
              <a:t>NN</a:t>
            </a:r>
            <a:endParaRPr b="1" sz="2600"/>
          </a:p>
          <a:p>
            <a:pPr indent="-368300" lvl="0" marL="457200" rtl="0" algn="l">
              <a:spcBef>
                <a:spcPts val="0"/>
              </a:spcBef>
              <a:spcAft>
                <a:spcPts val="0"/>
              </a:spcAft>
              <a:buSzPts val="2200"/>
              <a:buChar char="•"/>
            </a:pPr>
            <a:r>
              <a:rPr lang="nl-NL" sz="2200"/>
              <a:t>KerasTuner </a:t>
            </a:r>
            <a:r>
              <a:rPr lang="nl-NL" sz="1400"/>
              <a:t>[15]</a:t>
            </a:r>
            <a:endParaRPr sz="1400"/>
          </a:p>
          <a:p>
            <a:pPr indent="-368300" lvl="0" marL="457200" rtl="0" algn="l">
              <a:spcBef>
                <a:spcPts val="0"/>
              </a:spcBef>
              <a:spcAft>
                <a:spcPts val="0"/>
              </a:spcAft>
              <a:buSzPts val="2200"/>
              <a:buChar char="•"/>
            </a:pPr>
            <a:r>
              <a:rPr lang="nl-NL" sz="2200"/>
              <a:t>Optimize hyperparameters:</a:t>
            </a:r>
            <a:endParaRPr sz="2200"/>
          </a:p>
          <a:p>
            <a:pPr indent="-368300" lvl="1" marL="914400" rtl="0" algn="l">
              <a:spcBef>
                <a:spcPts val="0"/>
              </a:spcBef>
              <a:spcAft>
                <a:spcPts val="0"/>
              </a:spcAft>
              <a:buSzPts val="2200"/>
              <a:buChar char="-"/>
            </a:pPr>
            <a:r>
              <a:rPr lang="nl-NL" sz="2200"/>
              <a:t>Number of units in dense layer</a:t>
            </a:r>
            <a:endParaRPr sz="2200"/>
          </a:p>
          <a:p>
            <a:pPr indent="-368300" lvl="1" marL="914400" rtl="0" algn="l">
              <a:spcBef>
                <a:spcPts val="0"/>
              </a:spcBef>
              <a:spcAft>
                <a:spcPts val="0"/>
              </a:spcAft>
              <a:buSzPts val="2200"/>
              <a:buChar char="-"/>
            </a:pPr>
            <a:r>
              <a:rPr lang="nl-NL" sz="2200"/>
              <a:t>Activation function</a:t>
            </a:r>
            <a:endParaRPr sz="2200"/>
          </a:p>
          <a:p>
            <a:pPr indent="-368300" lvl="0" marL="457200" rtl="0" algn="l">
              <a:spcBef>
                <a:spcPts val="0"/>
              </a:spcBef>
              <a:spcAft>
                <a:spcPts val="0"/>
              </a:spcAft>
              <a:buSzPts val="2200"/>
              <a:buChar char="•"/>
            </a:pPr>
            <a:r>
              <a:rPr lang="nl-NL" sz="2200"/>
              <a:t>Target is validation </a:t>
            </a:r>
            <a:r>
              <a:rPr b="1" lang="nl-NL" sz="2200"/>
              <a:t>loss</a:t>
            </a:r>
            <a:r>
              <a:rPr lang="nl-NL" sz="2200"/>
              <a:t>, not validation </a:t>
            </a:r>
            <a:r>
              <a:rPr b="1" lang="nl-NL" sz="2200"/>
              <a:t>accuracy</a:t>
            </a:r>
            <a:endParaRPr b="1" sz="2200"/>
          </a:p>
          <a:p>
            <a:pPr indent="-368300" lvl="0" marL="457200" rtl="0" algn="l">
              <a:spcBef>
                <a:spcPts val="0"/>
              </a:spcBef>
              <a:spcAft>
                <a:spcPts val="0"/>
              </a:spcAft>
              <a:buSzPts val="2200"/>
              <a:buChar char="•"/>
            </a:pPr>
            <a:r>
              <a:rPr lang="nl-NL" sz="2200"/>
              <a:t>Identical setup for descriptors and fingerprints</a:t>
            </a:r>
            <a:endParaRPr sz="2200"/>
          </a:p>
        </p:txBody>
      </p:sp>
      <p:sp>
        <p:nvSpPr>
          <p:cNvPr id="378" name="Google Shape;378;g2b2eccd710c_0_0"/>
          <p:cNvSpPr txBox="1"/>
          <p:nvPr>
            <p:ph idx="12" type="sldNum"/>
          </p:nvPr>
        </p:nvSpPr>
        <p:spPr>
          <a:xfrm>
            <a:off x="8316142" y="4738800"/>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nl-NL"/>
              <a:t>‹#›</a:t>
            </a:fld>
            <a:endParaRPr/>
          </a:p>
        </p:txBody>
      </p:sp>
      <p:pic>
        <p:nvPicPr>
          <p:cNvPr id="379" name="Google Shape;379;g2b2eccd710c_0_0"/>
          <p:cNvPicPr preferRelativeResize="0"/>
          <p:nvPr/>
        </p:nvPicPr>
        <p:blipFill>
          <a:blip r:embed="rId3">
            <a:alphaModFix/>
          </a:blip>
          <a:stretch>
            <a:fillRect/>
          </a:stretch>
        </p:blipFill>
        <p:spPr>
          <a:xfrm>
            <a:off x="5497850" y="1938858"/>
            <a:ext cx="2362200" cy="1400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a380954154_0_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Multi-Label Classification</a:t>
            </a:r>
            <a:endParaRPr/>
          </a:p>
          <a:p>
            <a:pPr indent="0" lvl="0" marL="0" rtl="0" algn="l">
              <a:lnSpc>
                <a:spcPct val="100000"/>
              </a:lnSpc>
              <a:spcBef>
                <a:spcPts val="0"/>
              </a:spcBef>
              <a:spcAft>
                <a:spcPts val="0"/>
              </a:spcAft>
              <a:buSzPct val="62500"/>
              <a:buNone/>
            </a:pPr>
            <a:r>
              <a:t/>
            </a:r>
            <a:endParaRPr/>
          </a:p>
        </p:txBody>
      </p:sp>
      <p:sp>
        <p:nvSpPr>
          <p:cNvPr id="386" name="Google Shape;386;g2a380954154_0_0"/>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Graph NN: </a:t>
            </a:r>
            <a:endParaRPr b="0" i="0" sz="2600" u="none" cap="none" strike="noStrike">
              <a:solidFill>
                <a:schemeClr val="dk1"/>
              </a:solidFill>
              <a:latin typeface="Calibri"/>
              <a:ea typeface="Calibri"/>
              <a:cs typeface="Calibri"/>
              <a:sym typeface="Calibri"/>
            </a:endParaRPr>
          </a:p>
        </p:txBody>
      </p:sp>
      <p:pic>
        <p:nvPicPr>
          <p:cNvPr id="387" name="Google Shape;387;g2a380954154_0_0"/>
          <p:cNvPicPr preferRelativeResize="0"/>
          <p:nvPr/>
        </p:nvPicPr>
        <p:blipFill rotWithShape="1">
          <a:blip r:embed="rId3">
            <a:alphaModFix/>
          </a:blip>
          <a:srcRect b="0" l="0" r="0" t="0"/>
          <a:stretch/>
        </p:blipFill>
        <p:spPr>
          <a:xfrm>
            <a:off x="141825" y="1912950"/>
            <a:ext cx="2281375" cy="1492400"/>
          </a:xfrm>
          <a:prstGeom prst="rect">
            <a:avLst/>
          </a:prstGeom>
          <a:noFill/>
          <a:ln>
            <a:noFill/>
          </a:ln>
        </p:spPr>
      </p:pic>
      <p:sp>
        <p:nvSpPr>
          <p:cNvPr id="388" name="Google Shape;388;g2a380954154_0_0"/>
          <p:cNvSpPr txBox="1"/>
          <p:nvPr/>
        </p:nvSpPr>
        <p:spPr>
          <a:xfrm>
            <a:off x="2999200" y="2071750"/>
            <a:ext cx="2338800" cy="117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nl-NL" sz="3200" u="none" cap="none" strike="noStrike">
                <a:solidFill>
                  <a:schemeClr val="dk1"/>
                </a:solidFill>
                <a:latin typeface="Calibri"/>
                <a:ea typeface="Calibri"/>
                <a:cs typeface="Calibri"/>
                <a:sym typeface="Calibri"/>
              </a:rPr>
              <a:t>Graph</a:t>
            </a:r>
            <a:br>
              <a:rPr b="0" i="0" lang="nl-NL" sz="3200" u="none" cap="none" strike="noStrike">
                <a:solidFill>
                  <a:schemeClr val="dk1"/>
                </a:solidFill>
                <a:latin typeface="Calibri"/>
                <a:ea typeface="Calibri"/>
                <a:cs typeface="Calibri"/>
                <a:sym typeface="Calibri"/>
              </a:rPr>
            </a:br>
            <a:r>
              <a:rPr b="0" i="0" lang="nl-NL" sz="3200" u="none" cap="none" strike="noStrike">
                <a:solidFill>
                  <a:schemeClr val="dk1"/>
                </a:solidFill>
                <a:latin typeface="Calibri"/>
                <a:ea typeface="Calibri"/>
                <a:cs typeface="Calibri"/>
                <a:sym typeface="Calibri"/>
              </a:rPr>
              <a:t>embedding</a:t>
            </a:r>
            <a:endParaRPr b="0" i="0" sz="3200" u="none" cap="none" strike="noStrike">
              <a:solidFill>
                <a:schemeClr val="dk1"/>
              </a:solidFill>
              <a:latin typeface="Calibri"/>
              <a:ea typeface="Calibri"/>
              <a:cs typeface="Calibri"/>
              <a:sym typeface="Calibri"/>
            </a:endParaRPr>
          </a:p>
        </p:txBody>
      </p:sp>
      <p:cxnSp>
        <p:nvCxnSpPr>
          <p:cNvPr id="389" name="Google Shape;389;g2a380954154_0_0"/>
          <p:cNvCxnSpPr>
            <a:stCxn id="387" idx="3"/>
            <a:endCxn id="388" idx="1"/>
          </p:cNvCxnSpPr>
          <p:nvPr/>
        </p:nvCxnSpPr>
        <p:spPr>
          <a:xfrm>
            <a:off x="2423200" y="2659150"/>
            <a:ext cx="576000" cy="0"/>
          </a:xfrm>
          <a:prstGeom prst="straightConnector1">
            <a:avLst/>
          </a:prstGeom>
          <a:noFill/>
          <a:ln cap="flat" cmpd="sng" w="38100">
            <a:solidFill>
              <a:schemeClr val="dk2"/>
            </a:solidFill>
            <a:prstDash val="solid"/>
            <a:round/>
            <a:headEnd len="sm" w="sm" type="none"/>
            <a:tailEnd len="med" w="med" type="triangle"/>
          </a:ln>
        </p:spPr>
      </p:cxnSp>
      <p:sp>
        <p:nvSpPr>
          <p:cNvPr id="390" name="Google Shape;390;g2a380954154_0_0"/>
          <p:cNvSpPr txBox="1"/>
          <p:nvPr/>
        </p:nvSpPr>
        <p:spPr>
          <a:xfrm>
            <a:off x="4946550" y="2008250"/>
            <a:ext cx="1047900" cy="8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400"/>
              <a:buFont typeface="Arial"/>
              <a:buNone/>
            </a:pPr>
            <a:r>
              <a:rPr b="0" i="0" lang="nl-NL" sz="7400" u="none" cap="none" strike="noStrike">
                <a:solidFill>
                  <a:schemeClr val="dk1"/>
                </a:solidFill>
                <a:latin typeface="Calibri"/>
                <a:ea typeface="Calibri"/>
                <a:cs typeface="Calibri"/>
                <a:sym typeface="Calibri"/>
              </a:rPr>
              <a:t>{</a:t>
            </a:r>
            <a:endParaRPr b="0" i="0" sz="7400" u="none" cap="none" strike="noStrike">
              <a:solidFill>
                <a:schemeClr val="dk1"/>
              </a:solidFill>
              <a:latin typeface="Calibri"/>
              <a:ea typeface="Calibri"/>
              <a:cs typeface="Calibri"/>
              <a:sym typeface="Calibri"/>
            </a:endParaRPr>
          </a:p>
        </p:txBody>
      </p:sp>
      <p:sp>
        <p:nvSpPr>
          <p:cNvPr id="391" name="Google Shape;391;g2a380954154_0_0"/>
          <p:cNvSpPr txBox="1"/>
          <p:nvPr/>
        </p:nvSpPr>
        <p:spPr>
          <a:xfrm>
            <a:off x="5391050" y="2121900"/>
            <a:ext cx="4021500" cy="1174800"/>
          </a:xfrm>
          <a:prstGeom prst="rect">
            <a:avLst/>
          </a:prstGeom>
          <a:noFill/>
          <a:ln>
            <a:noFill/>
          </a:ln>
        </p:spPr>
        <p:txBody>
          <a:bodyPr anchorCtr="0" anchor="t" bIns="91425" lIns="91425" spcFirstLastPara="1" rIns="91425" wrap="square" tIns="91425">
            <a:noAutofit/>
          </a:bodyPr>
          <a:lstStyle/>
          <a:p>
            <a:pPr indent="-431800" lvl="0" marL="457200" marR="0" rtl="0" algn="l">
              <a:lnSpc>
                <a:spcPct val="100000"/>
              </a:lnSpc>
              <a:spcBef>
                <a:spcPts val="0"/>
              </a:spcBef>
              <a:spcAft>
                <a:spcPts val="0"/>
              </a:spcAft>
              <a:buClr>
                <a:schemeClr val="dk1"/>
              </a:buClr>
              <a:buSzPts val="3200"/>
              <a:buFont typeface="Calibri"/>
              <a:buChar char="-"/>
            </a:pPr>
            <a:r>
              <a:rPr b="0" i="0" lang="nl-NL" sz="3200" u="none" cap="none" strike="noStrike">
                <a:solidFill>
                  <a:schemeClr val="dk1"/>
                </a:solidFill>
                <a:latin typeface="Calibri"/>
                <a:ea typeface="Calibri"/>
                <a:cs typeface="Calibri"/>
                <a:sym typeface="Calibri"/>
              </a:rPr>
              <a:t>Atoms </a:t>
            </a:r>
            <a:endParaRPr b="0" i="0" sz="3200" u="none" cap="none" strike="noStrike">
              <a:solidFill>
                <a:schemeClr val="dk1"/>
              </a:solidFill>
              <a:latin typeface="Calibri"/>
              <a:ea typeface="Calibri"/>
              <a:cs typeface="Calibri"/>
              <a:sym typeface="Calibri"/>
            </a:endParaRPr>
          </a:p>
          <a:p>
            <a:pPr indent="-431800" lvl="0" marL="457200" marR="0" rtl="0" algn="l">
              <a:lnSpc>
                <a:spcPct val="100000"/>
              </a:lnSpc>
              <a:spcBef>
                <a:spcPts val="0"/>
              </a:spcBef>
              <a:spcAft>
                <a:spcPts val="0"/>
              </a:spcAft>
              <a:buClr>
                <a:schemeClr val="dk1"/>
              </a:buClr>
              <a:buSzPts val="3200"/>
              <a:buFont typeface="Calibri"/>
              <a:buChar char="-"/>
            </a:pPr>
            <a:r>
              <a:rPr b="0" i="0" lang="nl-NL" sz="3200" u="none" cap="none" strike="noStrike">
                <a:solidFill>
                  <a:schemeClr val="dk1"/>
                </a:solidFill>
                <a:latin typeface="Calibri"/>
                <a:ea typeface="Calibri"/>
                <a:cs typeface="Calibri"/>
                <a:sym typeface="Calibri"/>
              </a:rPr>
              <a:t>Bonds</a:t>
            </a:r>
            <a:endParaRPr b="0" i="0" sz="3200" u="none" cap="none" strike="noStrike">
              <a:solidFill>
                <a:schemeClr val="dk1"/>
              </a:solidFill>
              <a:latin typeface="Calibri"/>
              <a:ea typeface="Calibri"/>
              <a:cs typeface="Calibri"/>
              <a:sym typeface="Calibri"/>
            </a:endParaRPr>
          </a:p>
        </p:txBody>
      </p:sp>
      <p:cxnSp>
        <p:nvCxnSpPr>
          <p:cNvPr id="392" name="Google Shape;392;g2a380954154_0_0"/>
          <p:cNvCxnSpPr>
            <a:stCxn id="388" idx="2"/>
          </p:cNvCxnSpPr>
          <p:nvPr/>
        </p:nvCxnSpPr>
        <p:spPr>
          <a:xfrm>
            <a:off x="4168600" y="3246550"/>
            <a:ext cx="5400" cy="550500"/>
          </a:xfrm>
          <a:prstGeom prst="straightConnector1">
            <a:avLst/>
          </a:prstGeom>
          <a:noFill/>
          <a:ln cap="flat" cmpd="sng" w="38100">
            <a:solidFill>
              <a:schemeClr val="dk2"/>
            </a:solidFill>
            <a:prstDash val="solid"/>
            <a:round/>
            <a:headEnd len="sm" w="sm" type="none"/>
            <a:tailEnd len="med" w="med" type="triangle"/>
          </a:ln>
        </p:spPr>
      </p:cxnSp>
      <p:sp>
        <p:nvSpPr>
          <p:cNvPr id="393" name="Google Shape;393;g2a380954154_0_0"/>
          <p:cNvSpPr txBox="1"/>
          <p:nvPr/>
        </p:nvSpPr>
        <p:spPr>
          <a:xfrm>
            <a:off x="2392000" y="3797050"/>
            <a:ext cx="4021500" cy="9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nl-NL" sz="3200" u="none" cap="none" strike="noStrike">
                <a:solidFill>
                  <a:schemeClr val="dk1"/>
                </a:solidFill>
                <a:latin typeface="Calibri"/>
                <a:ea typeface="Calibri"/>
                <a:cs typeface="Calibri"/>
                <a:sym typeface="Calibri"/>
              </a:rPr>
              <a:t>Graph-Neural Network</a:t>
            </a:r>
            <a:endParaRPr b="0" i="0" sz="3200" u="none" cap="none" strike="noStrike">
              <a:solidFill>
                <a:schemeClr val="dk1"/>
              </a:solidFill>
              <a:latin typeface="Calibri"/>
              <a:ea typeface="Calibri"/>
              <a:cs typeface="Calibri"/>
              <a:sym typeface="Calibri"/>
            </a:endParaRPr>
          </a:p>
        </p:txBody>
      </p:sp>
      <p:sp>
        <p:nvSpPr>
          <p:cNvPr id="394" name="Google Shape;394;g2a380954154_0_0"/>
          <p:cNvSpPr txBox="1"/>
          <p:nvPr/>
        </p:nvSpPr>
        <p:spPr>
          <a:xfrm>
            <a:off x="2836200" y="4753750"/>
            <a:ext cx="6307800" cy="2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chemeClr val="dk1"/>
                </a:solidFill>
                <a:latin typeface="Calibri"/>
                <a:ea typeface="Calibri"/>
                <a:cs typeface="Calibri"/>
                <a:sym typeface="Calibri"/>
              </a:rPr>
              <a:t>*image: https://www.freevector.com/simple-flat-molecules-in-various-compostion-21215#</a:t>
            </a:r>
            <a:endParaRPr b="0" i="0" sz="1200" u="none" cap="none" strike="noStrike">
              <a:solidFill>
                <a:schemeClr val="dk1"/>
              </a:solidFill>
              <a:latin typeface="Calibri"/>
              <a:ea typeface="Calibri"/>
              <a:cs typeface="Calibri"/>
              <a:sym typeface="Calibri"/>
            </a:endParaRPr>
          </a:p>
        </p:txBody>
      </p:sp>
      <p:sp>
        <p:nvSpPr>
          <p:cNvPr id="395" name="Google Shape;395;g2a380954154_0_0"/>
          <p:cNvSpPr txBox="1"/>
          <p:nvPr/>
        </p:nvSpPr>
        <p:spPr>
          <a:xfrm>
            <a:off x="360000" y="3339825"/>
            <a:ext cx="6307800" cy="2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396" name="Google Shape;396;g2a380954154_0_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a380954154_0_35"/>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Multi-Label Classification</a:t>
            </a:r>
            <a:endParaRPr/>
          </a:p>
          <a:p>
            <a:pPr indent="0" lvl="0" marL="0" rtl="0" algn="l">
              <a:lnSpc>
                <a:spcPct val="100000"/>
              </a:lnSpc>
              <a:spcBef>
                <a:spcPts val="0"/>
              </a:spcBef>
              <a:spcAft>
                <a:spcPts val="0"/>
              </a:spcAft>
              <a:buSzPct val="62500"/>
              <a:buNone/>
            </a:pPr>
            <a:r>
              <a:t/>
            </a:r>
            <a:endParaRPr/>
          </a:p>
        </p:txBody>
      </p:sp>
      <p:sp>
        <p:nvSpPr>
          <p:cNvPr id="403" name="Google Shape;403;g2a380954154_0_35"/>
          <p:cNvSpPr txBox="1"/>
          <p:nvPr>
            <p:ph idx="1" type="body"/>
          </p:nvPr>
        </p:nvSpPr>
        <p:spPr>
          <a:xfrm>
            <a:off x="317650" y="1141250"/>
            <a:ext cx="8326800" cy="277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sz="3000"/>
          </a:p>
          <a:p>
            <a:pPr indent="-381000" lvl="0" marL="457200" rtl="0" algn="l">
              <a:spcBef>
                <a:spcPts val="0"/>
              </a:spcBef>
              <a:spcAft>
                <a:spcPts val="0"/>
              </a:spcAft>
              <a:buSzPts val="2400"/>
              <a:buChar char="•"/>
            </a:pPr>
            <a:r>
              <a:rPr lang="nl-NL" sz="2400"/>
              <a:t>2 Graph Convolutional layers 		⇒ </a:t>
            </a:r>
            <a:r>
              <a:rPr b="1" lang="nl-NL" sz="2400"/>
              <a:t>Feature extraction</a:t>
            </a:r>
            <a:endParaRPr b="1" sz="2400"/>
          </a:p>
          <a:p>
            <a:pPr indent="-381000" lvl="0" marL="457200" rtl="0" algn="l">
              <a:spcBef>
                <a:spcPts val="0"/>
              </a:spcBef>
              <a:spcAft>
                <a:spcPts val="0"/>
              </a:spcAft>
              <a:buSzPts val="2400"/>
              <a:buChar char="•"/>
            </a:pPr>
            <a:r>
              <a:rPr lang="nl-NL" sz="2400"/>
              <a:t>2 Dense layers				    		⇒ </a:t>
            </a:r>
            <a:r>
              <a:rPr b="1" lang="nl-NL" sz="2400"/>
              <a:t>Feed forward</a:t>
            </a:r>
            <a:endParaRPr b="1" sz="2400"/>
          </a:p>
          <a:p>
            <a:pPr indent="-381000" lvl="0" marL="457200" rtl="0" algn="l">
              <a:lnSpc>
                <a:spcPct val="100000"/>
              </a:lnSpc>
              <a:spcBef>
                <a:spcPts val="0"/>
              </a:spcBef>
              <a:spcAft>
                <a:spcPts val="0"/>
              </a:spcAft>
              <a:buSzPts val="2400"/>
              <a:buChar char="•"/>
            </a:pPr>
            <a:r>
              <a:rPr lang="nl-NL" sz="2400"/>
              <a:t>1 output layer sigmoid			⇒ </a:t>
            </a:r>
            <a:r>
              <a:rPr b="1" lang="nl-NL" sz="2400"/>
              <a:t>Classification</a:t>
            </a:r>
            <a:endParaRPr sz="2400"/>
          </a:p>
          <a:p>
            <a:pPr indent="-381000" lvl="0" marL="457200" rtl="0" algn="l">
              <a:spcBef>
                <a:spcPts val="0"/>
              </a:spcBef>
              <a:spcAft>
                <a:spcPts val="0"/>
              </a:spcAft>
              <a:buSzPts val="2400"/>
              <a:buChar char="•"/>
            </a:pPr>
            <a:r>
              <a:rPr lang="nl-NL" sz="2400"/>
              <a:t>Loss: Binary cross Entropy</a:t>
            </a:r>
            <a:endParaRPr sz="2400"/>
          </a:p>
        </p:txBody>
      </p:sp>
      <p:sp>
        <p:nvSpPr>
          <p:cNvPr id="404" name="Google Shape;404;g2a380954154_0_35"/>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Graph NN: MolGraph Library </a:t>
            </a:r>
            <a:r>
              <a:rPr b="0" i="0" lang="nl-NL" u="none" cap="none" strike="noStrike">
                <a:solidFill>
                  <a:schemeClr val="dk1"/>
                </a:solidFill>
                <a:latin typeface="Calibri"/>
                <a:ea typeface="Calibri"/>
                <a:cs typeface="Calibri"/>
                <a:sym typeface="Calibri"/>
              </a:rPr>
              <a:t>[</a:t>
            </a:r>
            <a:r>
              <a:rPr lang="nl-NL">
                <a:solidFill>
                  <a:schemeClr val="dk1"/>
                </a:solidFill>
                <a:latin typeface="Calibri"/>
                <a:ea typeface="Calibri"/>
                <a:cs typeface="Calibri"/>
                <a:sym typeface="Calibri"/>
              </a:rPr>
              <a:t>4</a:t>
            </a:r>
            <a:r>
              <a:rPr b="0" i="0" lang="nl-NL" u="none" cap="none" strike="noStrike">
                <a:solidFill>
                  <a:schemeClr val="dk1"/>
                </a:solidFill>
                <a:latin typeface="Calibri"/>
                <a:ea typeface="Calibri"/>
                <a:cs typeface="Calibri"/>
                <a:sym typeface="Calibri"/>
              </a:rPr>
              <a:t>]</a:t>
            </a:r>
            <a:endParaRPr b="0" i="0" u="none" cap="none" strike="noStrike">
              <a:solidFill>
                <a:schemeClr val="dk1"/>
              </a:solidFill>
              <a:latin typeface="Calibri"/>
              <a:ea typeface="Calibri"/>
              <a:cs typeface="Calibri"/>
              <a:sym typeface="Calibri"/>
            </a:endParaRPr>
          </a:p>
        </p:txBody>
      </p:sp>
      <p:sp>
        <p:nvSpPr>
          <p:cNvPr id="405" name="Google Shape;405;g2a380954154_0_35"/>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b2d490a2e0_1_64"/>
          <p:cNvSpPr txBox="1"/>
          <p:nvPr>
            <p:ph type="ctrTitle"/>
          </p:nvPr>
        </p:nvSpPr>
        <p:spPr>
          <a:xfrm>
            <a:off x="990949" y="1640900"/>
            <a:ext cx="61482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1</a:t>
            </a:r>
            <a:r>
              <a:rPr lang="nl-NL"/>
              <a:t>. Introduction</a:t>
            </a:r>
            <a:endParaRPr/>
          </a:p>
        </p:txBody>
      </p:sp>
      <p:sp>
        <p:nvSpPr>
          <p:cNvPr id="111" name="Google Shape;111;g2b2d490a2e0_1_6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a380954154_0_52"/>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Multi-Label Classification</a:t>
            </a:r>
            <a:endParaRPr/>
          </a:p>
          <a:p>
            <a:pPr indent="0" lvl="0" marL="0" rtl="0" algn="l">
              <a:lnSpc>
                <a:spcPct val="100000"/>
              </a:lnSpc>
              <a:spcBef>
                <a:spcPts val="0"/>
              </a:spcBef>
              <a:spcAft>
                <a:spcPts val="0"/>
              </a:spcAft>
              <a:buSzPct val="62500"/>
              <a:buNone/>
            </a:pPr>
            <a:r>
              <a:t/>
            </a:r>
            <a:endParaRPr/>
          </a:p>
        </p:txBody>
      </p:sp>
      <p:sp>
        <p:nvSpPr>
          <p:cNvPr id="412" name="Google Shape;412;g2a380954154_0_52"/>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Graph NN: Problems</a:t>
            </a:r>
            <a:endParaRPr b="1" i="0" sz="2600" u="none" cap="none" strike="noStrike">
              <a:solidFill>
                <a:schemeClr val="dk1"/>
              </a:solidFill>
              <a:latin typeface="Calibri"/>
              <a:ea typeface="Calibri"/>
              <a:cs typeface="Calibri"/>
              <a:sym typeface="Calibri"/>
            </a:endParaRPr>
          </a:p>
        </p:txBody>
      </p:sp>
      <p:sp>
        <p:nvSpPr>
          <p:cNvPr id="413" name="Google Shape;413;g2a380954154_0_52"/>
          <p:cNvSpPr txBox="1"/>
          <p:nvPr>
            <p:ph idx="1" type="body"/>
          </p:nvPr>
        </p:nvSpPr>
        <p:spPr>
          <a:xfrm>
            <a:off x="465825" y="1586500"/>
            <a:ext cx="8326800" cy="277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nl-NL" sz="2600"/>
              <a:t>Limited data + high number of labels</a:t>
            </a:r>
            <a:endParaRPr sz="2600"/>
          </a:p>
          <a:p>
            <a:pPr indent="0" lvl="0" marL="457200" rtl="0" algn="l">
              <a:lnSpc>
                <a:spcPct val="100000"/>
              </a:lnSpc>
              <a:spcBef>
                <a:spcPts val="0"/>
              </a:spcBef>
              <a:spcAft>
                <a:spcPts val="0"/>
              </a:spcAft>
              <a:buSzPts val="1800"/>
              <a:buNone/>
            </a:pPr>
            <a:r>
              <a:rPr lang="nl-NL" sz="2600"/>
              <a:t>⇒ overfitting</a:t>
            </a:r>
            <a:endParaRPr sz="2600"/>
          </a:p>
          <a:p>
            <a:pPr indent="0" lvl="0" marL="457200" rtl="0" algn="l">
              <a:lnSpc>
                <a:spcPct val="100000"/>
              </a:lnSpc>
              <a:spcBef>
                <a:spcPts val="0"/>
              </a:spcBef>
              <a:spcAft>
                <a:spcPts val="0"/>
              </a:spcAft>
              <a:buSzPts val="1800"/>
              <a:buNone/>
            </a:pPr>
            <a:r>
              <a:t/>
            </a:r>
            <a:endParaRPr sz="2600"/>
          </a:p>
          <a:p>
            <a:pPr indent="0" lvl="0" marL="0" rtl="0" algn="l">
              <a:lnSpc>
                <a:spcPct val="100000"/>
              </a:lnSpc>
              <a:spcBef>
                <a:spcPts val="0"/>
              </a:spcBef>
              <a:spcAft>
                <a:spcPts val="0"/>
              </a:spcAft>
              <a:buSzPts val="1800"/>
              <a:buNone/>
            </a:pPr>
            <a:r>
              <a:rPr b="1" lang="nl-NL" sz="2600"/>
              <a:t>P</a:t>
            </a:r>
            <a:r>
              <a:rPr b="1" lang="nl-NL" sz="2600"/>
              <a:t>ossible solution:</a:t>
            </a:r>
            <a:endParaRPr b="1" sz="2600"/>
          </a:p>
          <a:p>
            <a:pPr indent="457200" lvl="0" marL="0" rtl="0" algn="l">
              <a:lnSpc>
                <a:spcPct val="100000"/>
              </a:lnSpc>
              <a:spcBef>
                <a:spcPts val="0"/>
              </a:spcBef>
              <a:spcAft>
                <a:spcPts val="0"/>
              </a:spcAft>
              <a:buSzPts val="1800"/>
              <a:buNone/>
            </a:pPr>
            <a:r>
              <a:rPr lang="nl-NL" sz="2600"/>
              <a:t>⇒ Fine tune pre-trained model</a:t>
            </a:r>
            <a:endParaRPr sz="2600"/>
          </a:p>
        </p:txBody>
      </p:sp>
      <p:sp>
        <p:nvSpPr>
          <p:cNvPr id="414" name="Google Shape;414;g2a380954154_0_52"/>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b27a88ca1b_0_395"/>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High-Level Data Fusion</a:t>
            </a:r>
            <a:endParaRPr/>
          </a:p>
          <a:p>
            <a:pPr indent="0" lvl="0" marL="0" rtl="0" algn="l">
              <a:lnSpc>
                <a:spcPct val="100000"/>
              </a:lnSpc>
              <a:spcBef>
                <a:spcPts val="0"/>
              </a:spcBef>
              <a:spcAft>
                <a:spcPts val="0"/>
              </a:spcAft>
              <a:buSzPct val="62500"/>
              <a:buNone/>
            </a:pPr>
            <a:r>
              <a:t/>
            </a:r>
            <a:endParaRPr/>
          </a:p>
        </p:txBody>
      </p:sp>
      <p:sp>
        <p:nvSpPr>
          <p:cNvPr id="421" name="Google Shape;421;g2b27a88ca1b_0_395"/>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nl-NL" sz="2600">
                <a:solidFill>
                  <a:schemeClr val="dk1"/>
                </a:solidFill>
                <a:latin typeface="Calibri"/>
                <a:ea typeface="Calibri"/>
                <a:cs typeface="Calibri"/>
                <a:sym typeface="Calibri"/>
              </a:rPr>
              <a:t>Task 1</a:t>
            </a:r>
            <a:endParaRPr b="1" i="0" sz="2600" u="none" cap="none" strike="noStrike">
              <a:solidFill>
                <a:schemeClr val="dk1"/>
              </a:solidFill>
              <a:latin typeface="Calibri"/>
              <a:ea typeface="Calibri"/>
              <a:cs typeface="Calibri"/>
              <a:sym typeface="Calibri"/>
            </a:endParaRPr>
          </a:p>
        </p:txBody>
      </p:sp>
      <p:sp>
        <p:nvSpPr>
          <p:cNvPr id="422" name="Google Shape;422;g2b27a88ca1b_0_395"/>
          <p:cNvSpPr txBox="1"/>
          <p:nvPr>
            <p:ph idx="1" type="body"/>
          </p:nvPr>
        </p:nvSpPr>
        <p:spPr>
          <a:xfrm>
            <a:off x="465825" y="1586500"/>
            <a:ext cx="8326800" cy="27732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Clr>
                <a:srgbClr val="001C3D"/>
              </a:buClr>
              <a:buSzPts val="2200"/>
              <a:buChar char="•"/>
            </a:pPr>
            <a:r>
              <a:rPr b="1" lang="nl-NL" sz="2200">
                <a:solidFill>
                  <a:srgbClr val="001C3D"/>
                </a:solidFill>
              </a:rPr>
              <a:t>Weighted Voting</a:t>
            </a:r>
            <a:r>
              <a:rPr lang="nl-NL" sz="2200">
                <a:solidFill>
                  <a:srgbClr val="001C3D"/>
                </a:solidFill>
              </a:rPr>
              <a:t> </a:t>
            </a:r>
            <a:r>
              <a:rPr lang="nl-NL" sz="1400">
                <a:solidFill>
                  <a:srgbClr val="001C3D"/>
                </a:solidFill>
              </a:rPr>
              <a:t>[12]</a:t>
            </a:r>
            <a:endParaRPr sz="14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Binary predictions per model</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Tally exceeds half classifiers</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Classifies as anomaly accordingly</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Implements majority decision rule</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Simple ensemble method</a:t>
            </a:r>
            <a:endParaRPr sz="2200">
              <a:solidFill>
                <a:srgbClr val="001C3D"/>
              </a:solidFill>
            </a:endParaRPr>
          </a:p>
          <a:p>
            <a:pPr indent="0" lvl="0" marL="0" rtl="0" algn="l">
              <a:lnSpc>
                <a:spcPct val="100000"/>
              </a:lnSpc>
              <a:spcBef>
                <a:spcPts val="0"/>
              </a:spcBef>
              <a:spcAft>
                <a:spcPts val="0"/>
              </a:spcAft>
              <a:buNone/>
            </a:pPr>
            <a:r>
              <a:t/>
            </a:r>
            <a:endParaRPr sz="2200">
              <a:solidFill>
                <a:srgbClr val="001C3D"/>
              </a:solidFill>
            </a:endParaRPr>
          </a:p>
          <a:p>
            <a:pPr indent="0" lvl="0" marL="0" rtl="0" algn="l">
              <a:lnSpc>
                <a:spcPct val="100000"/>
              </a:lnSpc>
              <a:spcBef>
                <a:spcPts val="0"/>
              </a:spcBef>
              <a:spcAft>
                <a:spcPts val="0"/>
              </a:spcAft>
              <a:buNone/>
            </a:pPr>
            <a:r>
              <a:t/>
            </a:r>
            <a:endParaRPr sz="2200">
              <a:solidFill>
                <a:srgbClr val="001C3D"/>
              </a:solidFill>
            </a:endParaRPr>
          </a:p>
        </p:txBody>
      </p:sp>
      <p:sp>
        <p:nvSpPr>
          <p:cNvPr id="423" name="Google Shape;423;g2b27a88ca1b_0_395"/>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b2f3833947_4_104"/>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High-Level Data Fusion</a:t>
            </a:r>
            <a:endParaRPr/>
          </a:p>
          <a:p>
            <a:pPr indent="0" lvl="0" marL="0" rtl="0" algn="l">
              <a:lnSpc>
                <a:spcPct val="100000"/>
              </a:lnSpc>
              <a:spcBef>
                <a:spcPts val="0"/>
              </a:spcBef>
              <a:spcAft>
                <a:spcPts val="0"/>
              </a:spcAft>
              <a:buSzPct val="62500"/>
              <a:buNone/>
            </a:pPr>
            <a:r>
              <a:t/>
            </a:r>
            <a:endParaRPr/>
          </a:p>
        </p:txBody>
      </p:sp>
      <p:sp>
        <p:nvSpPr>
          <p:cNvPr id="430" name="Google Shape;430;g2b2f3833947_4_104"/>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nl-NL" sz="2600">
                <a:solidFill>
                  <a:schemeClr val="dk1"/>
                </a:solidFill>
                <a:latin typeface="Calibri"/>
                <a:ea typeface="Calibri"/>
                <a:cs typeface="Calibri"/>
                <a:sym typeface="Calibri"/>
              </a:rPr>
              <a:t>Task 1</a:t>
            </a:r>
            <a:endParaRPr b="1" i="0" sz="2600" u="none" cap="none" strike="noStrike">
              <a:solidFill>
                <a:schemeClr val="dk1"/>
              </a:solidFill>
              <a:latin typeface="Calibri"/>
              <a:ea typeface="Calibri"/>
              <a:cs typeface="Calibri"/>
              <a:sym typeface="Calibri"/>
            </a:endParaRPr>
          </a:p>
        </p:txBody>
      </p:sp>
      <p:sp>
        <p:nvSpPr>
          <p:cNvPr id="431" name="Google Shape;431;g2b2f3833947_4_104"/>
          <p:cNvSpPr txBox="1"/>
          <p:nvPr>
            <p:ph idx="1" type="body"/>
          </p:nvPr>
        </p:nvSpPr>
        <p:spPr>
          <a:xfrm>
            <a:off x="465825" y="1586500"/>
            <a:ext cx="8326800" cy="2773200"/>
          </a:xfrm>
          <a:prstGeom prst="rect">
            <a:avLst/>
          </a:prstGeom>
          <a:noFill/>
          <a:ln>
            <a:noFill/>
          </a:ln>
        </p:spPr>
        <p:txBody>
          <a:bodyPr anchorCtr="0" anchor="t" bIns="0" lIns="0" spcFirstLastPara="1" rIns="0" wrap="square" tIns="0">
            <a:noAutofit/>
          </a:bodyPr>
          <a:lstStyle/>
          <a:p>
            <a:pPr indent="-368300" lvl="0" marL="457200" rtl="0" algn="l">
              <a:lnSpc>
                <a:spcPct val="100000"/>
              </a:lnSpc>
              <a:spcBef>
                <a:spcPts val="0"/>
              </a:spcBef>
              <a:spcAft>
                <a:spcPts val="0"/>
              </a:spcAft>
              <a:buClr>
                <a:srgbClr val="001C3D"/>
              </a:buClr>
              <a:buSzPts val="2200"/>
              <a:buChar char="•"/>
            </a:pPr>
            <a:r>
              <a:rPr b="1" lang="nl-NL" sz="2200">
                <a:solidFill>
                  <a:srgbClr val="001C3D"/>
                </a:solidFill>
              </a:rPr>
              <a:t>Bayesian Fusion</a:t>
            </a:r>
            <a:r>
              <a:rPr lang="nl-NL" sz="1400">
                <a:solidFill>
                  <a:srgbClr val="001C3D"/>
                </a:solidFill>
              </a:rPr>
              <a:t> [12]</a:t>
            </a:r>
            <a:endParaRPr sz="14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Begins with 50/50 likelihood</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Updates likelihood per classifier</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Relies on confusion matrix stats</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Final classification via probability</a:t>
            </a:r>
            <a:endParaRPr sz="2200">
              <a:solidFill>
                <a:srgbClr val="001C3D"/>
              </a:solidFill>
            </a:endParaRPr>
          </a:p>
          <a:p>
            <a:pPr indent="-368300" lvl="1" marL="1371600" rtl="0" algn="l">
              <a:lnSpc>
                <a:spcPct val="100000"/>
              </a:lnSpc>
              <a:spcBef>
                <a:spcPts val="0"/>
              </a:spcBef>
              <a:spcAft>
                <a:spcPts val="0"/>
              </a:spcAft>
              <a:buClr>
                <a:srgbClr val="001C3D"/>
              </a:buClr>
              <a:buSzPts val="2200"/>
              <a:buChar char="-"/>
            </a:pPr>
            <a:r>
              <a:rPr lang="nl-NL" sz="2200">
                <a:solidFill>
                  <a:srgbClr val="001C3D"/>
                </a:solidFill>
              </a:rPr>
              <a:t>Adaptable, evidence-based approach</a:t>
            </a:r>
            <a:endParaRPr sz="2200">
              <a:solidFill>
                <a:srgbClr val="001C3D"/>
              </a:solidFill>
            </a:endParaRPr>
          </a:p>
          <a:p>
            <a:pPr indent="0" lvl="0" marL="1371600" rtl="0" algn="l">
              <a:lnSpc>
                <a:spcPct val="100000"/>
              </a:lnSpc>
              <a:spcBef>
                <a:spcPts val="0"/>
              </a:spcBef>
              <a:spcAft>
                <a:spcPts val="0"/>
              </a:spcAft>
              <a:buNone/>
            </a:pPr>
            <a:r>
              <a:t/>
            </a:r>
            <a:endParaRPr sz="2200">
              <a:solidFill>
                <a:srgbClr val="001C3D"/>
              </a:solidFill>
            </a:endParaRPr>
          </a:p>
          <a:p>
            <a:pPr indent="0" lvl="0" marL="0" rtl="0" algn="l">
              <a:lnSpc>
                <a:spcPct val="100000"/>
              </a:lnSpc>
              <a:spcBef>
                <a:spcPts val="0"/>
              </a:spcBef>
              <a:spcAft>
                <a:spcPts val="0"/>
              </a:spcAft>
              <a:buNone/>
            </a:pPr>
            <a:r>
              <a:t/>
            </a:r>
            <a:endParaRPr sz="2200">
              <a:solidFill>
                <a:srgbClr val="001C3D"/>
              </a:solidFill>
            </a:endParaRPr>
          </a:p>
          <a:p>
            <a:pPr indent="0" lvl="0" marL="0" rtl="0" algn="l">
              <a:lnSpc>
                <a:spcPct val="100000"/>
              </a:lnSpc>
              <a:spcBef>
                <a:spcPts val="0"/>
              </a:spcBef>
              <a:spcAft>
                <a:spcPts val="0"/>
              </a:spcAft>
              <a:buNone/>
            </a:pPr>
            <a:r>
              <a:t/>
            </a:r>
            <a:endParaRPr sz="2200">
              <a:solidFill>
                <a:srgbClr val="001C3D"/>
              </a:solidFill>
            </a:endParaRPr>
          </a:p>
        </p:txBody>
      </p:sp>
      <p:sp>
        <p:nvSpPr>
          <p:cNvPr id="432" name="Google Shape;432;g2b2f3833947_4_10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b27a88ca1b_0_403"/>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Implementation - High-Level Data Fusion</a:t>
            </a:r>
            <a:endParaRPr/>
          </a:p>
          <a:p>
            <a:pPr indent="0" lvl="0" marL="0" rtl="0" algn="l">
              <a:lnSpc>
                <a:spcPct val="100000"/>
              </a:lnSpc>
              <a:spcBef>
                <a:spcPts val="0"/>
              </a:spcBef>
              <a:spcAft>
                <a:spcPts val="0"/>
              </a:spcAft>
              <a:buSzPct val="62500"/>
              <a:buNone/>
            </a:pPr>
            <a:r>
              <a:t/>
            </a:r>
            <a:endParaRPr/>
          </a:p>
        </p:txBody>
      </p:sp>
      <p:sp>
        <p:nvSpPr>
          <p:cNvPr id="439" name="Google Shape;439;g2b27a88ca1b_0_403"/>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nl-NL" sz="2600">
                <a:solidFill>
                  <a:schemeClr val="dk1"/>
                </a:solidFill>
                <a:latin typeface="Calibri"/>
                <a:ea typeface="Calibri"/>
                <a:cs typeface="Calibri"/>
                <a:sym typeface="Calibri"/>
              </a:rPr>
              <a:t>Task 2</a:t>
            </a:r>
            <a:endParaRPr b="1" i="0" sz="2600" u="none" cap="none" strike="noStrike">
              <a:solidFill>
                <a:schemeClr val="dk1"/>
              </a:solidFill>
              <a:latin typeface="Calibri"/>
              <a:ea typeface="Calibri"/>
              <a:cs typeface="Calibri"/>
              <a:sym typeface="Calibri"/>
            </a:endParaRPr>
          </a:p>
        </p:txBody>
      </p:sp>
      <p:sp>
        <p:nvSpPr>
          <p:cNvPr id="440" name="Google Shape;440;g2b27a88ca1b_0_403"/>
          <p:cNvSpPr txBox="1"/>
          <p:nvPr>
            <p:ph idx="1" type="body"/>
          </p:nvPr>
        </p:nvSpPr>
        <p:spPr>
          <a:xfrm>
            <a:off x="465825" y="1586500"/>
            <a:ext cx="7603200" cy="36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200"/>
              <a:t>Majority Voting</a:t>
            </a:r>
            <a:r>
              <a:rPr lang="nl-NL" sz="2200"/>
              <a:t> between the 7 Multi-Label Classification models </a:t>
            </a:r>
            <a:endParaRPr sz="2200"/>
          </a:p>
        </p:txBody>
      </p:sp>
      <p:sp>
        <p:nvSpPr>
          <p:cNvPr id="441" name="Google Shape;441;g2b27a88ca1b_0_40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442" name="Google Shape;442;g2b27a88ca1b_0_403"/>
          <p:cNvSpPr/>
          <p:nvPr/>
        </p:nvSpPr>
        <p:spPr>
          <a:xfrm>
            <a:off x="124122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1</a:t>
            </a:r>
            <a:endParaRPr b="1">
              <a:solidFill>
                <a:schemeClr val="lt1"/>
              </a:solidFill>
              <a:latin typeface="Calibri"/>
              <a:ea typeface="Calibri"/>
              <a:cs typeface="Calibri"/>
              <a:sym typeface="Calibri"/>
            </a:endParaRPr>
          </a:p>
        </p:txBody>
      </p:sp>
      <p:graphicFrame>
        <p:nvGraphicFramePr>
          <p:cNvPr id="443" name="Google Shape;443;g2b27a88ca1b_0_403"/>
          <p:cNvGraphicFramePr/>
          <p:nvPr/>
        </p:nvGraphicFramePr>
        <p:xfrm>
          <a:off x="124122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1_1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1_2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1_3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sp>
        <p:nvSpPr>
          <p:cNvPr id="444" name="Google Shape;444;g2b27a88ca1b_0_403"/>
          <p:cNvSpPr/>
          <p:nvPr/>
        </p:nvSpPr>
        <p:spPr>
          <a:xfrm>
            <a:off x="233197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2</a:t>
            </a:r>
            <a:endParaRPr b="1">
              <a:solidFill>
                <a:schemeClr val="lt1"/>
              </a:solidFill>
              <a:latin typeface="Calibri"/>
              <a:ea typeface="Calibri"/>
              <a:cs typeface="Calibri"/>
              <a:sym typeface="Calibri"/>
            </a:endParaRPr>
          </a:p>
        </p:txBody>
      </p:sp>
      <p:sp>
        <p:nvSpPr>
          <p:cNvPr id="445" name="Google Shape;445;g2b27a88ca1b_0_403"/>
          <p:cNvSpPr/>
          <p:nvPr/>
        </p:nvSpPr>
        <p:spPr>
          <a:xfrm>
            <a:off x="342272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3</a:t>
            </a:r>
            <a:endParaRPr b="1">
              <a:solidFill>
                <a:schemeClr val="lt1"/>
              </a:solidFill>
              <a:latin typeface="Calibri"/>
              <a:ea typeface="Calibri"/>
              <a:cs typeface="Calibri"/>
              <a:sym typeface="Calibri"/>
            </a:endParaRPr>
          </a:p>
        </p:txBody>
      </p:sp>
      <p:sp>
        <p:nvSpPr>
          <p:cNvPr id="446" name="Google Shape;446;g2b27a88ca1b_0_403"/>
          <p:cNvSpPr/>
          <p:nvPr/>
        </p:nvSpPr>
        <p:spPr>
          <a:xfrm>
            <a:off x="451347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4</a:t>
            </a:r>
            <a:endParaRPr b="1">
              <a:solidFill>
                <a:schemeClr val="lt1"/>
              </a:solidFill>
              <a:latin typeface="Calibri"/>
              <a:ea typeface="Calibri"/>
              <a:cs typeface="Calibri"/>
              <a:sym typeface="Calibri"/>
            </a:endParaRPr>
          </a:p>
        </p:txBody>
      </p:sp>
      <p:sp>
        <p:nvSpPr>
          <p:cNvPr id="447" name="Google Shape;447;g2b27a88ca1b_0_403"/>
          <p:cNvSpPr/>
          <p:nvPr/>
        </p:nvSpPr>
        <p:spPr>
          <a:xfrm>
            <a:off x="560422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5</a:t>
            </a:r>
            <a:endParaRPr b="1">
              <a:solidFill>
                <a:schemeClr val="lt1"/>
              </a:solidFill>
              <a:latin typeface="Calibri"/>
              <a:ea typeface="Calibri"/>
              <a:cs typeface="Calibri"/>
              <a:sym typeface="Calibri"/>
            </a:endParaRPr>
          </a:p>
        </p:txBody>
      </p:sp>
      <p:sp>
        <p:nvSpPr>
          <p:cNvPr id="448" name="Google Shape;448;g2b27a88ca1b_0_403"/>
          <p:cNvSpPr/>
          <p:nvPr/>
        </p:nvSpPr>
        <p:spPr>
          <a:xfrm>
            <a:off x="669497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6</a:t>
            </a:r>
            <a:endParaRPr b="1">
              <a:solidFill>
                <a:schemeClr val="lt1"/>
              </a:solidFill>
              <a:latin typeface="Calibri"/>
              <a:ea typeface="Calibri"/>
              <a:cs typeface="Calibri"/>
              <a:sym typeface="Calibri"/>
            </a:endParaRPr>
          </a:p>
        </p:txBody>
      </p:sp>
      <p:sp>
        <p:nvSpPr>
          <p:cNvPr id="449" name="Google Shape;449;g2b27a88ca1b_0_403"/>
          <p:cNvSpPr/>
          <p:nvPr/>
        </p:nvSpPr>
        <p:spPr>
          <a:xfrm>
            <a:off x="7785725" y="2141650"/>
            <a:ext cx="1026300" cy="365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lt1"/>
                </a:solidFill>
                <a:latin typeface="Calibri"/>
                <a:ea typeface="Calibri"/>
                <a:cs typeface="Calibri"/>
                <a:sym typeface="Calibri"/>
              </a:rPr>
              <a:t>Model 7</a:t>
            </a:r>
            <a:endParaRPr b="1">
              <a:solidFill>
                <a:schemeClr val="lt1"/>
              </a:solidFill>
              <a:latin typeface="Calibri"/>
              <a:ea typeface="Calibri"/>
              <a:cs typeface="Calibri"/>
              <a:sym typeface="Calibri"/>
            </a:endParaRPr>
          </a:p>
        </p:txBody>
      </p:sp>
      <p:graphicFrame>
        <p:nvGraphicFramePr>
          <p:cNvPr id="450" name="Google Shape;450;g2b27a88ca1b_0_403"/>
          <p:cNvGraphicFramePr/>
          <p:nvPr/>
        </p:nvGraphicFramePr>
        <p:xfrm>
          <a:off x="233197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2_1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2_2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2_3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graphicFrame>
        <p:nvGraphicFramePr>
          <p:cNvPr id="451" name="Google Shape;451;g2b27a88ca1b_0_403"/>
          <p:cNvGraphicFramePr/>
          <p:nvPr/>
        </p:nvGraphicFramePr>
        <p:xfrm>
          <a:off x="342272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3_1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3_2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3_3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graphicFrame>
        <p:nvGraphicFramePr>
          <p:cNvPr id="452" name="Google Shape;452;g2b27a88ca1b_0_403"/>
          <p:cNvGraphicFramePr/>
          <p:nvPr/>
        </p:nvGraphicFramePr>
        <p:xfrm>
          <a:off x="451347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4_1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4_2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4_3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graphicFrame>
        <p:nvGraphicFramePr>
          <p:cNvPr id="453" name="Google Shape;453;g2b27a88ca1b_0_403"/>
          <p:cNvGraphicFramePr/>
          <p:nvPr/>
        </p:nvGraphicFramePr>
        <p:xfrm>
          <a:off x="560422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5_1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5_2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5_3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graphicFrame>
        <p:nvGraphicFramePr>
          <p:cNvPr id="454" name="Google Shape;454;g2b27a88ca1b_0_403"/>
          <p:cNvGraphicFramePr/>
          <p:nvPr/>
        </p:nvGraphicFramePr>
        <p:xfrm>
          <a:off x="669497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6_1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6_2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6_3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graphicFrame>
        <p:nvGraphicFramePr>
          <p:cNvPr id="455" name="Google Shape;455;g2b27a88ca1b_0_403"/>
          <p:cNvGraphicFramePr/>
          <p:nvPr/>
        </p:nvGraphicFramePr>
        <p:xfrm>
          <a:off x="7785725" y="2507350"/>
          <a:ext cx="3000000" cy="3000000"/>
        </p:xfrm>
        <a:graphic>
          <a:graphicData uri="http://schemas.openxmlformats.org/drawingml/2006/table">
            <a:tbl>
              <a:tblPr>
                <a:noFill/>
                <a:tableStyleId>{77EB288A-9807-47CD-8E1C-4331CAF838A9}</a:tableStyleId>
              </a:tblPr>
              <a:tblGrid>
                <a:gridCol w="1026300"/>
              </a:tblGrid>
              <a:tr h="381000">
                <a:tc>
                  <a:txBody>
                    <a:bodyPr/>
                    <a:lstStyle/>
                    <a:p>
                      <a:pPr indent="0" lvl="0" marL="0" rtl="0" algn="ctr">
                        <a:spcBef>
                          <a:spcPts val="0"/>
                        </a:spcBef>
                        <a:spcAft>
                          <a:spcPts val="0"/>
                        </a:spcAft>
                        <a:buNone/>
                      </a:pPr>
                      <a:r>
                        <a:rPr lang="nl-NL">
                          <a:latin typeface="Calibri"/>
                          <a:ea typeface="Calibri"/>
                          <a:cs typeface="Calibri"/>
                          <a:sym typeface="Calibri"/>
                        </a:rPr>
                        <a:t>Odor 7_1</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7_2</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nl-NL">
                          <a:latin typeface="Calibri"/>
                          <a:ea typeface="Calibri"/>
                          <a:cs typeface="Calibri"/>
                          <a:sym typeface="Calibri"/>
                        </a:rPr>
                        <a:t>Odor 7_3</a:t>
                      </a:r>
                      <a:endParaRPr>
                        <a:latin typeface="Calibri"/>
                        <a:ea typeface="Calibri"/>
                        <a:cs typeface="Calibri"/>
                        <a:sym typeface="Calibri"/>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EFEFEF"/>
                    </a:solidFill>
                  </a:tcPr>
                </a:tc>
              </a:tr>
            </a:tbl>
          </a:graphicData>
        </a:graphic>
      </p:graphicFrame>
      <p:sp>
        <p:nvSpPr>
          <p:cNvPr id="456" name="Google Shape;456;g2b27a88ca1b_0_403"/>
          <p:cNvSpPr txBox="1"/>
          <p:nvPr/>
        </p:nvSpPr>
        <p:spPr>
          <a:xfrm>
            <a:off x="410950" y="2584800"/>
            <a:ext cx="896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dk1"/>
                </a:solidFill>
                <a:latin typeface="Calibri"/>
                <a:ea typeface="Calibri"/>
                <a:cs typeface="Calibri"/>
                <a:sym typeface="Calibri"/>
              </a:rPr>
              <a:t>3 points</a:t>
            </a:r>
            <a:endParaRPr b="1">
              <a:solidFill>
                <a:schemeClr val="dk1"/>
              </a:solidFill>
              <a:latin typeface="Calibri"/>
              <a:ea typeface="Calibri"/>
              <a:cs typeface="Calibri"/>
              <a:sym typeface="Calibri"/>
            </a:endParaRPr>
          </a:p>
        </p:txBody>
      </p:sp>
      <p:sp>
        <p:nvSpPr>
          <p:cNvPr id="457" name="Google Shape;457;g2b27a88ca1b_0_403"/>
          <p:cNvSpPr txBox="1"/>
          <p:nvPr/>
        </p:nvSpPr>
        <p:spPr>
          <a:xfrm>
            <a:off x="410950" y="2965225"/>
            <a:ext cx="896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dk1"/>
                </a:solidFill>
                <a:latin typeface="Calibri"/>
                <a:ea typeface="Calibri"/>
                <a:cs typeface="Calibri"/>
                <a:sym typeface="Calibri"/>
              </a:rPr>
              <a:t>2</a:t>
            </a:r>
            <a:r>
              <a:rPr b="1" lang="nl-NL">
                <a:solidFill>
                  <a:schemeClr val="dk1"/>
                </a:solidFill>
                <a:latin typeface="Calibri"/>
                <a:ea typeface="Calibri"/>
                <a:cs typeface="Calibri"/>
                <a:sym typeface="Calibri"/>
              </a:rPr>
              <a:t> points</a:t>
            </a:r>
            <a:endParaRPr b="1">
              <a:solidFill>
                <a:schemeClr val="dk1"/>
              </a:solidFill>
              <a:latin typeface="Calibri"/>
              <a:ea typeface="Calibri"/>
              <a:cs typeface="Calibri"/>
              <a:sym typeface="Calibri"/>
            </a:endParaRPr>
          </a:p>
        </p:txBody>
      </p:sp>
      <p:sp>
        <p:nvSpPr>
          <p:cNvPr id="458" name="Google Shape;458;g2b27a88ca1b_0_403"/>
          <p:cNvSpPr txBox="1"/>
          <p:nvPr/>
        </p:nvSpPr>
        <p:spPr>
          <a:xfrm>
            <a:off x="410950" y="3345650"/>
            <a:ext cx="896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NL">
                <a:solidFill>
                  <a:schemeClr val="dk1"/>
                </a:solidFill>
                <a:latin typeface="Calibri"/>
                <a:ea typeface="Calibri"/>
                <a:cs typeface="Calibri"/>
                <a:sym typeface="Calibri"/>
              </a:rPr>
              <a:t>1</a:t>
            </a:r>
            <a:r>
              <a:rPr b="1" lang="nl-NL">
                <a:solidFill>
                  <a:schemeClr val="dk1"/>
                </a:solidFill>
                <a:latin typeface="Calibri"/>
                <a:ea typeface="Calibri"/>
                <a:cs typeface="Calibri"/>
                <a:sym typeface="Calibri"/>
              </a:rPr>
              <a:t> point</a:t>
            </a:r>
            <a:endParaRPr b="1">
              <a:solidFill>
                <a:schemeClr val="dk1"/>
              </a:solidFill>
              <a:latin typeface="Calibri"/>
              <a:ea typeface="Calibri"/>
              <a:cs typeface="Calibri"/>
              <a:sym typeface="Calibri"/>
            </a:endParaRPr>
          </a:p>
        </p:txBody>
      </p:sp>
      <p:sp>
        <p:nvSpPr>
          <p:cNvPr id="459" name="Google Shape;459;g2b27a88ca1b_0_403"/>
          <p:cNvSpPr txBox="1"/>
          <p:nvPr/>
        </p:nvSpPr>
        <p:spPr>
          <a:xfrm>
            <a:off x="1640400" y="3910000"/>
            <a:ext cx="5863200" cy="684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nl-NL" sz="1600">
                <a:solidFill>
                  <a:schemeClr val="dk1"/>
                </a:solidFill>
                <a:latin typeface="Calibri"/>
                <a:ea typeface="Calibri"/>
                <a:cs typeface="Calibri"/>
                <a:sym typeface="Calibri"/>
              </a:rPr>
              <a:t>Sum all the points and return the 3 Odors with highest scores</a:t>
            </a:r>
            <a:endParaRPr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8b9d51b001_0_2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Evaluation</a:t>
            </a:r>
            <a:endParaRPr/>
          </a:p>
        </p:txBody>
      </p:sp>
      <p:sp>
        <p:nvSpPr>
          <p:cNvPr id="466" name="Google Shape;466;g28b9d51b001_0_20"/>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393700" lvl="0" marL="457200" rtl="0" algn="l">
              <a:lnSpc>
                <a:spcPct val="100000"/>
              </a:lnSpc>
              <a:spcBef>
                <a:spcPts val="0"/>
              </a:spcBef>
              <a:spcAft>
                <a:spcPts val="0"/>
              </a:spcAft>
              <a:buSzPts val="2600"/>
              <a:buChar char="•"/>
            </a:pPr>
            <a:r>
              <a:rPr b="1" lang="nl-NL" sz="2600"/>
              <a:t>Base:</a:t>
            </a:r>
            <a:endParaRPr b="1" sz="2600"/>
          </a:p>
          <a:p>
            <a:pPr indent="-317500" lvl="2" marL="1371600" rtl="0" algn="l">
              <a:lnSpc>
                <a:spcPct val="100000"/>
              </a:lnSpc>
              <a:spcBef>
                <a:spcPts val="0"/>
              </a:spcBef>
              <a:spcAft>
                <a:spcPts val="0"/>
              </a:spcAft>
              <a:buSzPts val="1400"/>
              <a:buChar char="-"/>
            </a:pPr>
            <a:r>
              <a:rPr lang="nl-NL" sz="2000"/>
              <a:t>Accuracy, recall, precision, F1-score</a:t>
            </a:r>
            <a:endParaRPr sz="2000"/>
          </a:p>
          <a:p>
            <a:pPr indent="-317500" lvl="2" marL="1371600" rtl="0" algn="l">
              <a:lnSpc>
                <a:spcPct val="100000"/>
              </a:lnSpc>
              <a:spcBef>
                <a:spcPts val="0"/>
              </a:spcBef>
              <a:spcAft>
                <a:spcPts val="0"/>
              </a:spcAft>
              <a:buSzPts val="1400"/>
              <a:buChar char="-"/>
            </a:pPr>
            <a:r>
              <a:rPr lang="nl-NL" sz="2000"/>
              <a:t>Problem: can be strict for multi-label</a:t>
            </a:r>
            <a:endParaRPr sz="2000"/>
          </a:p>
          <a:p>
            <a:pPr indent="0" lvl="0" marL="1371600" rtl="0" algn="l">
              <a:lnSpc>
                <a:spcPct val="100000"/>
              </a:lnSpc>
              <a:spcBef>
                <a:spcPts val="0"/>
              </a:spcBef>
              <a:spcAft>
                <a:spcPts val="0"/>
              </a:spcAft>
              <a:buSzPts val="1800"/>
              <a:buNone/>
            </a:pPr>
            <a:r>
              <a:t/>
            </a:r>
            <a:endParaRPr sz="2000"/>
          </a:p>
          <a:p>
            <a:pPr indent="0" lvl="0" marL="1371600" rtl="0" algn="l">
              <a:lnSpc>
                <a:spcPct val="100000"/>
              </a:lnSpc>
              <a:spcBef>
                <a:spcPts val="0"/>
              </a:spcBef>
              <a:spcAft>
                <a:spcPts val="0"/>
              </a:spcAft>
              <a:buSzPts val="1800"/>
              <a:buNone/>
            </a:pPr>
            <a:r>
              <a:t/>
            </a:r>
            <a:endParaRPr sz="2000"/>
          </a:p>
          <a:p>
            <a:pPr indent="-393700" lvl="0" marL="457200" rtl="0" algn="l">
              <a:lnSpc>
                <a:spcPct val="100000"/>
              </a:lnSpc>
              <a:spcBef>
                <a:spcPts val="0"/>
              </a:spcBef>
              <a:spcAft>
                <a:spcPts val="0"/>
              </a:spcAft>
              <a:buSzPts val="2600"/>
              <a:buChar char="•"/>
            </a:pPr>
            <a:r>
              <a:rPr b="1" lang="nl-NL" sz="2600"/>
              <a:t>Multi-label specific</a:t>
            </a:r>
            <a:r>
              <a:rPr lang="nl-NL" sz="2600"/>
              <a:t>:</a:t>
            </a:r>
            <a:endParaRPr sz="2600"/>
          </a:p>
          <a:p>
            <a:pPr indent="-317500" lvl="2" marL="1371600" rtl="0" algn="l">
              <a:lnSpc>
                <a:spcPct val="100000"/>
              </a:lnSpc>
              <a:spcBef>
                <a:spcPts val="0"/>
              </a:spcBef>
              <a:spcAft>
                <a:spcPts val="0"/>
              </a:spcAft>
              <a:buSzPts val="1400"/>
              <a:buChar char="-"/>
            </a:pPr>
            <a:r>
              <a:rPr lang="nl-NL" sz="2000"/>
              <a:t>Hamming loss</a:t>
            </a:r>
            <a:endParaRPr sz="2000"/>
          </a:p>
          <a:p>
            <a:pPr indent="-317500" lvl="2" marL="1371600" rtl="0" algn="l">
              <a:lnSpc>
                <a:spcPct val="100000"/>
              </a:lnSpc>
              <a:spcBef>
                <a:spcPts val="0"/>
              </a:spcBef>
              <a:spcAft>
                <a:spcPts val="0"/>
              </a:spcAft>
              <a:buSzPts val="1400"/>
              <a:buChar char="-"/>
            </a:pPr>
            <a:r>
              <a:rPr lang="nl-NL" sz="2000"/>
              <a:t>Jaccard score</a:t>
            </a:r>
            <a:endParaRPr sz="2000"/>
          </a:p>
          <a:p>
            <a:pPr indent="-228600" lvl="1" marL="914400" rtl="0" algn="l">
              <a:lnSpc>
                <a:spcPct val="100000"/>
              </a:lnSpc>
              <a:spcBef>
                <a:spcPts val="0"/>
              </a:spcBef>
              <a:spcAft>
                <a:spcPts val="0"/>
              </a:spcAft>
              <a:buSzPts val="1800"/>
              <a:buNone/>
            </a:pPr>
            <a:r>
              <a:t/>
            </a:r>
            <a:endParaRPr/>
          </a:p>
        </p:txBody>
      </p:sp>
      <p:sp>
        <p:nvSpPr>
          <p:cNvPr id="467" name="Google Shape;467;g28b9d51b001_0_2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468" name="Google Shape;468;g28b9d51b001_0_20"/>
          <p:cNvPicPr preferRelativeResize="0"/>
          <p:nvPr/>
        </p:nvPicPr>
        <p:blipFill rotWithShape="1">
          <a:blip r:embed="rId3">
            <a:alphaModFix/>
          </a:blip>
          <a:srcRect b="0" l="0" r="0" t="0"/>
          <a:stretch/>
        </p:blipFill>
        <p:spPr>
          <a:xfrm>
            <a:off x="6290025" y="1292700"/>
            <a:ext cx="2068750" cy="922100"/>
          </a:xfrm>
          <a:prstGeom prst="rect">
            <a:avLst/>
          </a:prstGeom>
          <a:noFill/>
          <a:ln>
            <a:noFill/>
          </a:ln>
        </p:spPr>
      </p:pic>
      <p:sp>
        <p:nvSpPr>
          <p:cNvPr id="469" name="Google Shape;469;g28b9d51b001_0_20"/>
          <p:cNvSpPr txBox="1"/>
          <p:nvPr/>
        </p:nvSpPr>
        <p:spPr>
          <a:xfrm>
            <a:off x="8531125" y="1792800"/>
            <a:ext cx="481800" cy="2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chemeClr val="dk1"/>
                </a:solidFill>
                <a:latin typeface="Calibri"/>
                <a:ea typeface="Calibri"/>
                <a:cs typeface="Calibri"/>
                <a:sym typeface="Calibri"/>
              </a:rPr>
              <a:t>[</a:t>
            </a:r>
            <a:r>
              <a:rPr lang="nl-NL" sz="1200">
                <a:solidFill>
                  <a:schemeClr val="dk1"/>
                </a:solidFill>
                <a:latin typeface="Calibri"/>
                <a:ea typeface="Calibri"/>
                <a:cs typeface="Calibri"/>
                <a:sym typeface="Calibri"/>
              </a:rPr>
              <a:t>16</a:t>
            </a:r>
            <a:r>
              <a:rPr b="0" i="0" lang="nl-NL"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pic>
        <p:nvPicPr>
          <p:cNvPr id="470" name="Google Shape;470;g28b9d51b001_0_20"/>
          <p:cNvPicPr preferRelativeResize="0"/>
          <p:nvPr/>
        </p:nvPicPr>
        <p:blipFill rotWithShape="1">
          <a:blip r:embed="rId4">
            <a:alphaModFix/>
          </a:blip>
          <a:srcRect b="0" l="0" r="0" t="0"/>
          <a:stretch/>
        </p:blipFill>
        <p:spPr>
          <a:xfrm>
            <a:off x="6360987" y="2571751"/>
            <a:ext cx="1926825" cy="1346175"/>
          </a:xfrm>
          <a:prstGeom prst="rect">
            <a:avLst/>
          </a:prstGeom>
          <a:noFill/>
          <a:ln>
            <a:noFill/>
          </a:ln>
        </p:spPr>
      </p:pic>
      <p:pic>
        <p:nvPicPr>
          <p:cNvPr id="471" name="Google Shape;471;g28b9d51b001_0_20"/>
          <p:cNvPicPr preferRelativeResize="0"/>
          <p:nvPr/>
        </p:nvPicPr>
        <p:blipFill rotWithShape="1">
          <a:blip r:embed="rId5">
            <a:alphaModFix/>
          </a:blip>
          <a:srcRect b="0" l="0" r="0" t="0"/>
          <a:stretch/>
        </p:blipFill>
        <p:spPr>
          <a:xfrm>
            <a:off x="4251292" y="2571742"/>
            <a:ext cx="1704924" cy="713325"/>
          </a:xfrm>
          <a:prstGeom prst="rect">
            <a:avLst/>
          </a:prstGeom>
          <a:noFill/>
          <a:ln>
            <a:noFill/>
          </a:ln>
        </p:spPr>
      </p:pic>
      <p:pic>
        <p:nvPicPr>
          <p:cNvPr id="472" name="Google Shape;472;g28b9d51b001_0_20"/>
          <p:cNvPicPr preferRelativeResize="0"/>
          <p:nvPr/>
        </p:nvPicPr>
        <p:blipFill rotWithShape="1">
          <a:blip r:embed="rId6">
            <a:alphaModFix/>
          </a:blip>
          <a:srcRect b="0" l="0" r="0" t="0"/>
          <a:stretch/>
        </p:blipFill>
        <p:spPr>
          <a:xfrm>
            <a:off x="4251300" y="3640600"/>
            <a:ext cx="1578524" cy="1039750"/>
          </a:xfrm>
          <a:prstGeom prst="rect">
            <a:avLst/>
          </a:prstGeom>
          <a:noFill/>
          <a:ln>
            <a:noFill/>
          </a:ln>
        </p:spPr>
      </p:pic>
      <p:sp>
        <p:nvSpPr>
          <p:cNvPr id="473" name="Google Shape;473;g28b9d51b001_0_20"/>
          <p:cNvSpPr/>
          <p:nvPr/>
        </p:nvSpPr>
        <p:spPr>
          <a:xfrm rot="-409579">
            <a:off x="3289827" y="3038829"/>
            <a:ext cx="870773" cy="148062"/>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4" name="Google Shape;474;g28b9d51b001_0_20"/>
          <p:cNvSpPr/>
          <p:nvPr/>
        </p:nvSpPr>
        <p:spPr>
          <a:xfrm rot="937850">
            <a:off x="3289880" y="3577919"/>
            <a:ext cx="870701" cy="147981"/>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5" name="Google Shape;475;g28b9d51b001_0_20"/>
          <p:cNvSpPr txBox="1"/>
          <p:nvPr/>
        </p:nvSpPr>
        <p:spPr>
          <a:xfrm>
            <a:off x="8531125" y="3700125"/>
            <a:ext cx="481800" cy="2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nl-NL" sz="1200" u="none" cap="none" strike="noStrike">
                <a:solidFill>
                  <a:schemeClr val="dk1"/>
                </a:solidFill>
                <a:latin typeface="Calibri"/>
                <a:ea typeface="Calibri"/>
                <a:cs typeface="Calibri"/>
                <a:sym typeface="Calibri"/>
              </a:rPr>
              <a:t>[</a:t>
            </a:r>
            <a:r>
              <a:rPr lang="nl-NL" sz="1200">
                <a:solidFill>
                  <a:schemeClr val="dk1"/>
                </a:solidFill>
                <a:latin typeface="Calibri"/>
                <a:ea typeface="Calibri"/>
                <a:cs typeface="Calibri"/>
                <a:sym typeface="Calibri"/>
              </a:rPr>
              <a:t>16</a:t>
            </a:r>
            <a:r>
              <a:rPr b="0" i="0" lang="nl-NL"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a36570af46_2_0"/>
          <p:cNvSpPr/>
          <p:nvPr/>
        </p:nvSpPr>
        <p:spPr>
          <a:xfrm>
            <a:off x="263525" y="4589175"/>
            <a:ext cx="1790400" cy="4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2" name="Google Shape;482;g2a36570af46_2_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Implementation - Evaluation</a:t>
            </a:r>
            <a:endParaRPr/>
          </a:p>
        </p:txBody>
      </p:sp>
      <p:sp>
        <p:nvSpPr>
          <p:cNvPr id="483" name="Google Shape;483;g2a36570af46_2_0"/>
          <p:cNvSpPr txBox="1"/>
          <p:nvPr>
            <p:ph idx="1" type="body"/>
          </p:nvPr>
        </p:nvSpPr>
        <p:spPr>
          <a:xfrm>
            <a:off x="360000" y="972000"/>
            <a:ext cx="8326800" cy="392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nl-NL" sz="3000"/>
              <a:t> </a:t>
            </a:r>
            <a:r>
              <a:rPr b="1" lang="nl-NL" sz="2600"/>
              <a:t>Losses in NN</a:t>
            </a:r>
            <a:r>
              <a:rPr b="1" lang="nl-NL" sz="3000"/>
              <a:t> </a:t>
            </a:r>
            <a:r>
              <a:rPr lang="nl-NL" sz="2200"/>
              <a:t>- for training</a:t>
            </a:r>
            <a:endParaRPr sz="2200"/>
          </a:p>
          <a:p>
            <a:pPr indent="-330200" lvl="0" marL="457200" rtl="0" algn="l">
              <a:lnSpc>
                <a:spcPct val="100000"/>
              </a:lnSpc>
              <a:spcBef>
                <a:spcPts val="0"/>
              </a:spcBef>
              <a:spcAft>
                <a:spcPts val="0"/>
              </a:spcAft>
              <a:buSzPts val="1600"/>
              <a:buFont typeface="Calibri"/>
              <a:buChar char="●"/>
            </a:pPr>
            <a:r>
              <a:rPr lang="nl-NL" sz="2200"/>
              <a:t>MSE not suited for Multi-Label Classification</a:t>
            </a:r>
            <a:endParaRPr sz="2200"/>
          </a:p>
          <a:p>
            <a:pPr indent="-330200" lvl="1" marL="914400" rtl="0" algn="l">
              <a:lnSpc>
                <a:spcPct val="100000"/>
              </a:lnSpc>
              <a:spcBef>
                <a:spcPts val="0"/>
              </a:spcBef>
              <a:spcAft>
                <a:spcPts val="0"/>
              </a:spcAft>
              <a:buSzPts val="1600"/>
              <a:buFont typeface="Calibri"/>
              <a:buChar char="○"/>
            </a:pPr>
            <a:r>
              <a:rPr lang="nl-NL" sz="2200"/>
              <a:t>It is suited for One-Class-Classification</a:t>
            </a:r>
            <a:endParaRPr sz="2200"/>
          </a:p>
          <a:p>
            <a:pPr indent="-330200" lvl="0" marL="457200" rtl="0" algn="l">
              <a:lnSpc>
                <a:spcPct val="100000"/>
              </a:lnSpc>
              <a:spcBef>
                <a:spcPts val="0"/>
              </a:spcBef>
              <a:spcAft>
                <a:spcPts val="0"/>
              </a:spcAft>
              <a:buSzPts val="1600"/>
              <a:buFont typeface="Calibri"/>
              <a:buChar char="●"/>
            </a:pPr>
            <a:r>
              <a:rPr lang="nl-NL" sz="2200"/>
              <a:t>Jaccard Loss, g</a:t>
            </a:r>
            <a:r>
              <a:rPr lang="nl-NL" sz="2200"/>
              <a:t>ood for discrete classification</a:t>
            </a:r>
            <a:endParaRPr sz="2200"/>
          </a:p>
          <a:p>
            <a:pPr indent="-330200" lvl="1" marL="914400" rtl="0" algn="l">
              <a:lnSpc>
                <a:spcPct val="100000"/>
              </a:lnSpc>
              <a:spcBef>
                <a:spcPts val="0"/>
              </a:spcBef>
              <a:spcAft>
                <a:spcPts val="0"/>
              </a:spcAft>
              <a:buSzPts val="1600"/>
              <a:buFont typeface="Calibri"/>
              <a:buChar char="○"/>
            </a:pPr>
            <a:r>
              <a:rPr lang="nl-NL" sz="2200"/>
              <a:t>Measures the overlap between the received and the expected result</a:t>
            </a:r>
            <a:endParaRPr sz="2200"/>
          </a:p>
          <a:p>
            <a:pPr indent="-330200" lvl="0" marL="457200" rtl="0" algn="l">
              <a:lnSpc>
                <a:spcPct val="100000"/>
              </a:lnSpc>
              <a:spcBef>
                <a:spcPts val="0"/>
              </a:spcBef>
              <a:spcAft>
                <a:spcPts val="0"/>
              </a:spcAft>
              <a:buSzPts val="1600"/>
              <a:buFont typeface="Calibri"/>
              <a:buChar char="●"/>
            </a:pPr>
            <a:r>
              <a:rPr lang="nl-NL" sz="2200"/>
              <a:t>Binary cross-entropy for multi-label problems</a:t>
            </a:r>
            <a:endParaRPr sz="2200"/>
          </a:p>
          <a:p>
            <a:pPr indent="-330200" lvl="1" marL="914400" marR="0" rtl="0" algn="l">
              <a:lnSpc>
                <a:spcPct val="100000"/>
              </a:lnSpc>
              <a:spcBef>
                <a:spcPts val="0"/>
              </a:spcBef>
              <a:spcAft>
                <a:spcPts val="0"/>
              </a:spcAft>
              <a:buSzPts val="1600"/>
              <a:buFont typeface="Calibri"/>
              <a:buChar char="○"/>
            </a:pPr>
            <a:r>
              <a:rPr lang="nl-NL" sz="2200"/>
              <a:t>Difference between the predicted probabilities and the actual binary outcomes, there is better </a:t>
            </a:r>
            <a:endParaRPr sz="2200"/>
          </a:p>
          <a:p>
            <a:pPr indent="-330200" lvl="0" marL="457200" marR="0" rtl="0" algn="l">
              <a:lnSpc>
                <a:spcPct val="100000"/>
              </a:lnSpc>
              <a:spcBef>
                <a:spcPts val="0"/>
              </a:spcBef>
              <a:spcAft>
                <a:spcPts val="0"/>
              </a:spcAft>
              <a:buSzPts val="1600"/>
              <a:buFont typeface="Calibri"/>
              <a:buChar char="●"/>
            </a:pPr>
            <a:r>
              <a:rPr b="1" lang="nl-NL" sz="2200"/>
              <a:t>Focal Loss</a:t>
            </a:r>
            <a:endParaRPr b="1" sz="2200"/>
          </a:p>
          <a:p>
            <a:pPr indent="-330200" lvl="1" marL="914400" marR="0" rtl="0" algn="l">
              <a:lnSpc>
                <a:spcPct val="100000"/>
              </a:lnSpc>
              <a:spcBef>
                <a:spcPts val="0"/>
              </a:spcBef>
              <a:spcAft>
                <a:spcPts val="0"/>
              </a:spcAft>
              <a:buSzPts val="1600"/>
              <a:buFont typeface="Calibri"/>
              <a:buChar char="○"/>
            </a:pPr>
            <a:r>
              <a:rPr lang="nl-NL" sz="2200"/>
              <a:t>Adjustment for unbalanced dataset</a:t>
            </a:r>
            <a:endParaRPr sz="2200"/>
          </a:p>
        </p:txBody>
      </p:sp>
      <p:sp>
        <p:nvSpPr>
          <p:cNvPr id="484" name="Google Shape;484;g2a36570af46_2_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b2d490a2e0_1_76"/>
          <p:cNvSpPr txBox="1"/>
          <p:nvPr>
            <p:ph type="ctrTitle"/>
          </p:nvPr>
        </p:nvSpPr>
        <p:spPr>
          <a:xfrm>
            <a:off x="990950" y="1640900"/>
            <a:ext cx="67950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4</a:t>
            </a:r>
            <a:r>
              <a:rPr lang="nl-NL"/>
              <a:t>. Results &amp; Discussion</a:t>
            </a:r>
            <a:endParaRPr/>
          </a:p>
        </p:txBody>
      </p:sp>
      <p:sp>
        <p:nvSpPr>
          <p:cNvPr id="491" name="Google Shape;491;g2b2d490a2e0_1_76"/>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b2f3833947_2_181"/>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498" name="Google Shape;498;g2b2f3833947_2_181"/>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Binary Classification (balanced weights)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rPr lang="nl-NL" sz="2200"/>
              <a:t>Results looking good but we have imbalanced dataset.</a:t>
            </a:r>
            <a:endParaRPr sz="2200"/>
          </a:p>
        </p:txBody>
      </p:sp>
      <p:sp>
        <p:nvSpPr>
          <p:cNvPr id="499" name="Google Shape;499;g2b2f3833947_2_181"/>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00" name="Google Shape;500;g2b2f3833947_2_181"/>
          <p:cNvPicPr preferRelativeResize="0"/>
          <p:nvPr/>
        </p:nvPicPr>
        <p:blipFill>
          <a:blip r:embed="rId3">
            <a:alphaModFix/>
          </a:blip>
          <a:stretch>
            <a:fillRect/>
          </a:stretch>
        </p:blipFill>
        <p:spPr>
          <a:xfrm>
            <a:off x="388025" y="1505825"/>
            <a:ext cx="7239574" cy="226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a38099ce1f_2_5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07" name="Google Shape;507;g2a38099ce1f_2_59"/>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One-Class Classification</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rPr lang="nl-NL" sz="2200"/>
              <a:t>Results looking good for Autoencoders!</a:t>
            </a:r>
            <a:endParaRPr b="1" sz="2200"/>
          </a:p>
        </p:txBody>
      </p:sp>
      <p:sp>
        <p:nvSpPr>
          <p:cNvPr id="508" name="Google Shape;508;g2a38099ce1f_2_5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09" name="Google Shape;509;g2a38099ce1f_2_59"/>
          <p:cNvPicPr preferRelativeResize="0"/>
          <p:nvPr/>
        </p:nvPicPr>
        <p:blipFill>
          <a:blip r:embed="rId3">
            <a:alphaModFix/>
          </a:blip>
          <a:stretch>
            <a:fillRect/>
          </a:stretch>
        </p:blipFill>
        <p:spPr>
          <a:xfrm>
            <a:off x="254200" y="1561000"/>
            <a:ext cx="8538390" cy="21558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b2f3833947_4_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16" name="Google Shape;516;g2b2f3833947_4_9"/>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Autoencoders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17" name="Google Shape;517;g2b2f3833947_4_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18" name="Google Shape;518;g2b2f3833947_4_9"/>
          <p:cNvPicPr preferRelativeResize="0"/>
          <p:nvPr/>
        </p:nvPicPr>
        <p:blipFill>
          <a:blip r:embed="rId3">
            <a:alphaModFix/>
          </a:blip>
          <a:stretch>
            <a:fillRect/>
          </a:stretch>
        </p:blipFill>
        <p:spPr>
          <a:xfrm>
            <a:off x="256200" y="1837801"/>
            <a:ext cx="8326801" cy="1602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b27a88ca1b_0_78"/>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3200"/>
              <a:buFont typeface="Calibri"/>
              <a:buNone/>
            </a:pPr>
            <a:r>
              <a:rPr lang="nl-NL"/>
              <a:t>Introduction</a:t>
            </a:r>
            <a:endParaRPr/>
          </a:p>
        </p:txBody>
      </p:sp>
      <p:sp>
        <p:nvSpPr>
          <p:cNvPr id="117" name="Google Shape;117;g2b27a88ca1b_0_78"/>
          <p:cNvSpPr txBox="1"/>
          <p:nvPr>
            <p:ph idx="1" type="body"/>
          </p:nvPr>
        </p:nvSpPr>
        <p:spPr>
          <a:xfrm>
            <a:off x="360000" y="972000"/>
            <a:ext cx="8326800" cy="3629700"/>
          </a:xfrm>
          <a:prstGeom prst="rect">
            <a:avLst/>
          </a:prstGeom>
          <a:noFill/>
          <a:ln>
            <a:noFill/>
          </a:ln>
        </p:spPr>
        <p:txBody>
          <a:bodyPr anchorCtr="0" anchor="t" bIns="0" lIns="0" spcFirstLastPara="1" rIns="0" wrap="square" tIns="0">
            <a:normAutofit lnSpcReduction="20000"/>
          </a:bodyPr>
          <a:lstStyle/>
          <a:p>
            <a:pPr indent="-362465" lvl="0" marL="457200" rtl="0" algn="l">
              <a:lnSpc>
                <a:spcPct val="115000"/>
              </a:lnSpc>
              <a:spcBef>
                <a:spcPts val="0"/>
              </a:spcBef>
              <a:spcAft>
                <a:spcPts val="0"/>
              </a:spcAft>
              <a:buSzPts val="2108"/>
              <a:buFont typeface="Calibri"/>
              <a:buChar char="•"/>
            </a:pPr>
            <a:r>
              <a:rPr lang="nl-NL" sz="2108"/>
              <a:t>Task: predict the smell(s) of polymers</a:t>
            </a:r>
            <a:endParaRPr sz="2108"/>
          </a:p>
          <a:p>
            <a:pPr indent="-362465" lvl="0" marL="457200" rtl="0" algn="l">
              <a:lnSpc>
                <a:spcPct val="115000"/>
              </a:lnSpc>
              <a:spcBef>
                <a:spcPts val="1000"/>
              </a:spcBef>
              <a:spcAft>
                <a:spcPts val="0"/>
              </a:spcAft>
              <a:buSzPts val="2108"/>
              <a:buFont typeface="Calibri"/>
              <a:buChar char="•"/>
            </a:pPr>
            <a:r>
              <a:rPr lang="nl-NL" sz="2108"/>
              <a:t>Reason:</a:t>
            </a:r>
            <a:br>
              <a:rPr lang="nl-NL" sz="2108"/>
            </a:br>
            <a:r>
              <a:rPr b="1" lang="nl-NL" sz="2108"/>
              <a:t>Envalior </a:t>
            </a:r>
            <a:r>
              <a:rPr lang="nl-NL" sz="2108"/>
              <a:t>is specialized in Engineering Materials</a:t>
            </a:r>
            <a:endParaRPr sz="2108"/>
          </a:p>
          <a:p>
            <a:pPr indent="-362465" lvl="1" marL="914400" rtl="0" algn="l">
              <a:lnSpc>
                <a:spcPct val="115000"/>
              </a:lnSpc>
              <a:spcBef>
                <a:spcPts val="1000"/>
              </a:spcBef>
              <a:spcAft>
                <a:spcPts val="0"/>
              </a:spcAft>
              <a:buSzPts val="2108"/>
              <a:buChar char="-"/>
            </a:pPr>
            <a:r>
              <a:rPr lang="nl-NL" sz="2108"/>
              <a:t>Our focus is on consumer goods</a:t>
            </a:r>
            <a:endParaRPr sz="2108"/>
          </a:p>
          <a:p>
            <a:pPr indent="-362465" lvl="0" marL="457200" rtl="0" algn="l">
              <a:lnSpc>
                <a:spcPct val="115000"/>
              </a:lnSpc>
              <a:spcBef>
                <a:spcPts val="1000"/>
              </a:spcBef>
              <a:spcAft>
                <a:spcPts val="0"/>
              </a:spcAft>
              <a:buSzPts val="2108"/>
              <a:buFont typeface="Calibri"/>
              <a:buChar char="•"/>
            </a:pPr>
            <a:r>
              <a:rPr lang="nl-NL" sz="2108"/>
              <a:t>Why? “Leachables” can affect the smell/taste of consumables</a:t>
            </a:r>
            <a:endParaRPr sz="2108"/>
          </a:p>
          <a:p>
            <a:pPr indent="-362465" lvl="0" marL="457200" rtl="0" algn="l">
              <a:lnSpc>
                <a:spcPct val="115000"/>
              </a:lnSpc>
              <a:spcBef>
                <a:spcPts val="1000"/>
              </a:spcBef>
              <a:spcAft>
                <a:spcPts val="0"/>
              </a:spcAft>
              <a:buSzPts val="2108"/>
              <a:buFont typeface="Calibri"/>
              <a:buChar char="•"/>
            </a:pPr>
            <a:r>
              <a:rPr lang="nl-NL" sz="2108"/>
              <a:t>EU regulations [1] require polymer testing </a:t>
            </a:r>
            <a:r>
              <a:rPr b="1" lang="nl-NL" sz="2108"/>
              <a:t>BUT</a:t>
            </a:r>
            <a:r>
              <a:rPr lang="nl-NL" sz="2108"/>
              <a:t>,</a:t>
            </a:r>
            <a:br>
              <a:rPr lang="nl-NL" sz="2108"/>
            </a:br>
            <a:r>
              <a:rPr lang="nl-NL" sz="2108"/>
              <a:t>can be long and expensive</a:t>
            </a:r>
            <a:endParaRPr sz="2108"/>
          </a:p>
          <a:p>
            <a:pPr indent="-362465" lvl="0" marL="457200" rtl="0" algn="l">
              <a:lnSpc>
                <a:spcPct val="115000"/>
              </a:lnSpc>
              <a:spcBef>
                <a:spcPts val="1000"/>
              </a:spcBef>
              <a:spcAft>
                <a:spcPts val="0"/>
              </a:spcAft>
              <a:buSzPts val="2108"/>
              <a:buFont typeface="Calibri"/>
              <a:buChar char="•"/>
            </a:pPr>
            <a:r>
              <a:rPr lang="nl-NL" sz="2108"/>
              <a:t>A way to automate this process is in everyone’s interest</a:t>
            </a:r>
            <a:endParaRPr sz="1800"/>
          </a:p>
          <a:p>
            <a:pPr indent="0" lvl="0" marL="203200" rtl="0" algn="l">
              <a:lnSpc>
                <a:spcPct val="100000"/>
              </a:lnSpc>
              <a:spcBef>
                <a:spcPts val="1000"/>
              </a:spcBef>
              <a:spcAft>
                <a:spcPts val="0"/>
              </a:spcAft>
              <a:buClr>
                <a:schemeClr val="dk1"/>
              </a:buClr>
              <a:buSzPts val="3200"/>
              <a:buNone/>
            </a:pPr>
            <a:r>
              <a:t/>
            </a:r>
            <a:endParaRPr sz="1800"/>
          </a:p>
        </p:txBody>
      </p:sp>
      <p:sp>
        <p:nvSpPr>
          <p:cNvPr id="118" name="Google Shape;118;g2b27a88ca1b_0_7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r>
              <a:rPr lang="nl-NL"/>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b2f3833947_4_38"/>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r>
              <a:rPr lang="nl-NL"/>
              <a:t>	</a:t>
            </a:r>
            <a:endParaRPr/>
          </a:p>
        </p:txBody>
      </p:sp>
      <p:sp>
        <p:nvSpPr>
          <p:cNvPr id="525" name="Google Shape;525;g2b2f3833947_4_38"/>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Autoencoders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26" name="Google Shape;526;g2b2f3833947_4_3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27" name="Google Shape;527;g2b2f3833947_4_38"/>
          <p:cNvPicPr preferRelativeResize="0"/>
          <p:nvPr/>
        </p:nvPicPr>
        <p:blipFill>
          <a:blip r:embed="rId3">
            <a:alphaModFix/>
          </a:blip>
          <a:stretch>
            <a:fillRect/>
          </a:stretch>
        </p:blipFill>
        <p:spPr>
          <a:xfrm>
            <a:off x="152400" y="1633833"/>
            <a:ext cx="8991601" cy="27660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b2f3833947_2_21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34" name="Google Shape;534;g2b2f3833947_2_219"/>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Optimized Autoencoders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35" name="Google Shape;535;g2b2f3833947_2_21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36" name="Google Shape;536;g2b2f3833947_2_219"/>
          <p:cNvPicPr preferRelativeResize="0"/>
          <p:nvPr/>
        </p:nvPicPr>
        <p:blipFill>
          <a:blip r:embed="rId3">
            <a:alphaModFix/>
          </a:blip>
          <a:stretch>
            <a:fillRect/>
          </a:stretch>
        </p:blipFill>
        <p:spPr>
          <a:xfrm>
            <a:off x="1763175" y="1397650"/>
            <a:ext cx="5345949" cy="32250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b2f3833947_4_47"/>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43" name="Google Shape;543;g2b2f3833947_4_47"/>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Optimized Autoencoders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44" name="Google Shape;544;g2b2f3833947_4_4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45" name="Google Shape;545;g2b2f3833947_4_47"/>
          <p:cNvPicPr preferRelativeResize="0"/>
          <p:nvPr/>
        </p:nvPicPr>
        <p:blipFill>
          <a:blip r:embed="rId3">
            <a:alphaModFix/>
          </a:blip>
          <a:stretch>
            <a:fillRect/>
          </a:stretch>
        </p:blipFill>
        <p:spPr>
          <a:xfrm>
            <a:off x="229125" y="1781375"/>
            <a:ext cx="8844876" cy="1730225"/>
          </a:xfrm>
          <a:prstGeom prst="rect">
            <a:avLst/>
          </a:prstGeom>
          <a:noFill/>
          <a:ln>
            <a:noFill/>
          </a:ln>
        </p:spPr>
      </p:pic>
      <p:pic>
        <p:nvPicPr>
          <p:cNvPr id="546" name="Google Shape;546;g2b2f3833947_4_47"/>
          <p:cNvPicPr preferRelativeResize="0"/>
          <p:nvPr/>
        </p:nvPicPr>
        <p:blipFill>
          <a:blip r:embed="rId4">
            <a:alphaModFix/>
          </a:blip>
          <a:stretch>
            <a:fillRect/>
          </a:stretch>
        </p:blipFill>
        <p:spPr>
          <a:xfrm>
            <a:off x="290350" y="1866950"/>
            <a:ext cx="8722430" cy="1730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b2f3833947_4_64"/>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53" name="Google Shape;553;g2b2f3833947_4_64"/>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Optimized Autoencoders</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54" name="Google Shape;554;g2b2f3833947_4_6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55" name="Google Shape;555;g2b2f3833947_4_64"/>
          <p:cNvPicPr preferRelativeResize="0"/>
          <p:nvPr/>
        </p:nvPicPr>
        <p:blipFill rotWithShape="1">
          <a:blip r:embed="rId3">
            <a:alphaModFix/>
          </a:blip>
          <a:srcRect b="0" l="0" r="0" t="0"/>
          <a:stretch/>
        </p:blipFill>
        <p:spPr>
          <a:xfrm>
            <a:off x="152650" y="1663475"/>
            <a:ext cx="8457950" cy="271863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b2f3833947_4_56"/>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62" name="Google Shape;562;g2b2f3833947_4_56"/>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Optimum Threshold</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63" name="Google Shape;563;g2b2f3833947_4_56"/>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64" name="Google Shape;564;g2b2f3833947_4_56"/>
          <p:cNvPicPr preferRelativeResize="0"/>
          <p:nvPr/>
        </p:nvPicPr>
        <p:blipFill>
          <a:blip r:embed="rId3">
            <a:alphaModFix/>
          </a:blip>
          <a:stretch>
            <a:fillRect/>
          </a:stretch>
        </p:blipFill>
        <p:spPr>
          <a:xfrm>
            <a:off x="241025" y="1801700"/>
            <a:ext cx="8814351" cy="1692500"/>
          </a:xfrm>
          <a:prstGeom prst="rect">
            <a:avLst/>
          </a:prstGeom>
          <a:noFill/>
          <a:ln>
            <a:noFill/>
          </a:ln>
        </p:spPr>
      </p:pic>
      <p:pic>
        <p:nvPicPr>
          <p:cNvPr id="565" name="Google Shape;565;g2b2f3833947_4_56"/>
          <p:cNvPicPr preferRelativeResize="0"/>
          <p:nvPr/>
        </p:nvPicPr>
        <p:blipFill>
          <a:blip r:embed="rId4">
            <a:alphaModFix/>
          </a:blip>
          <a:stretch>
            <a:fillRect/>
          </a:stretch>
        </p:blipFill>
        <p:spPr>
          <a:xfrm>
            <a:off x="152400" y="1855302"/>
            <a:ext cx="8902974" cy="178604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b2f3833947_4_83"/>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1</a:t>
            </a:r>
            <a:endParaRPr/>
          </a:p>
        </p:txBody>
      </p:sp>
      <p:sp>
        <p:nvSpPr>
          <p:cNvPr id="572" name="Google Shape;572;g2b2f3833947_4_83"/>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b="1" lang="nl-NL" sz="2600"/>
              <a:t>High level for Optimized Threshold</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t/>
            </a:r>
            <a:endParaRPr b="1" sz="2600"/>
          </a:p>
          <a:p>
            <a:pPr indent="0" lvl="0" marL="0" rtl="0" algn="l">
              <a:lnSpc>
                <a:spcPct val="100000"/>
              </a:lnSpc>
              <a:spcBef>
                <a:spcPts val="0"/>
              </a:spcBef>
              <a:spcAft>
                <a:spcPts val="0"/>
              </a:spcAft>
              <a:buSzPts val="1800"/>
              <a:buNone/>
            </a:pPr>
            <a:r>
              <a:rPr lang="nl-NL" sz="2600"/>
              <a:t>        </a:t>
            </a:r>
            <a:r>
              <a:rPr lang="nl-NL" sz="2200"/>
              <a:t>After optimum threshold</a:t>
            </a:r>
            <a:r>
              <a:rPr lang="nl-NL" sz="2600"/>
              <a:t>   </a:t>
            </a:r>
            <a:r>
              <a:rPr lang="nl-NL" sz="2200"/>
              <a:t>                     </a:t>
            </a:r>
            <a:r>
              <a:rPr lang="nl-NL" sz="2200"/>
              <a:t>Before</a:t>
            </a:r>
            <a:r>
              <a:rPr lang="nl-NL" sz="2200"/>
              <a:t> optimum threshold               </a:t>
            </a:r>
            <a:endParaRPr sz="2200"/>
          </a:p>
          <a:p>
            <a:pPr indent="0" lvl="0" marL="0" rtl="0" algn="l">
              <a:lnSpc>
                <a:spcPct val="100000"/>
              </a:lnSpc>
              <a:spcBef>
                <a:spcPts val="0"/>
              </a:spcBef>
              <a:spcAft>
                <a:spcPts val="0"/>
              </a:spcAft>
              <a:buSzPts val="1800"/>
              <a:buNone/>
            </a:pPr>
            <a:r>
              <a:t/>
            </a:r>
            <a:endParaRPr sz="2100"/>
          </a:p>
          <a:p>
            <a:pPr indent="0" lvl="0" marL="0" rtl="0" algn="l">
              <a:lnSpc>
                <a:spcPct val="100000"/>
              </a:lnSpc>
              <a:spcBef>
                <a:spcPts val="0"/>
              </a:spcBef>
              <a:spcAft>
                <a:spcPts val="0"/>
              </a:spcAft>
              <a:buSzPts val="1800"/>
              <a:buNone/>
            </a:pPr>
            <a:r>
              <a:t/>
            </a:r>
            <a:endParaRPr b="1" sz="2600"/>
          </a:p>
        </p:txBody>
      </p:sp>
      <p:sp>
        <p:nvSpPr>
          <p:cNvPr id="573" name="Google Shape;573;g2b2f3833947_4_8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574" name="Google Shape;574;g2b2f3833947_4_83"/>
          <p:cNvPicPr preferRelativeResize="0"/>
          <p:nvPr/>
        </p:nvPicPr>
        <p:blipFill rotWithShape="1">
          <a:blip r:embed="rId3">
            <a:alphaModFix/>
          </a:blip>
          <a:srcRect b="14661" l="0" r="0" t="0"/>
          <a:stretch/>
        </p:blipFill>
        <p:spPr>
          <a:xfrm>
            <a:off x="262250" y="1697075"/>
            <a:ext cx="4182575" cy="1731094"/>
          </a:xfrm>
          <a:prstGeom prst="rect">
            <a:avLst/>
          </a:prstGeom>
          <a:noFill/>
          <a:ln>
            <a:noFill/>
          </a:ln>
        </p:spPr>
      </p:pic>
      <p:pic>
        <p:nvPicPr>
          <p:cNvPr id="575" name="Google Shape;575;g2b2f3833947_4_83"/>
          <p:cNvPicPr preferRelativeResize="0"/>
          <p:nvPr/>
        </p:nvPicPr>
        <p:blipFill>
          <a:blip r:embed="rId4">
            <a:alphaModFix/>
          </a:blip>
          <a:stretch>
            <a:fillRect/>
          </a:stretch>
        </p:blipFill>
        <p:spPr>
          <a:xfrm>
            <a:off x="4608377" y="1719050"/>
            <a:ext cx="4279624" cy="168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b27a88ca1b_0_425"/>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Results &amp; Discussion - Task 2</a:t>
            </a:r>
            <a:endParaRPr/>
          </a:p>
        </p:txBody>
      </p:sp>
      <p:sp>
        <p:nvSpPr>
          <p:cNvPr id="582" name="Google Shape;582;g2b27a88ca1b_0_425"/>
          <p:cNvSpPr txBox="1"/>
          <p:nvPr>
            <p:ph idx="1" type="body"/>
          </p:nvPr>
        </p:nvSpPr>
        <p:spPr>
          <a:xfrm>
            <a:off x="360000" y="972000"/>
            <a:ext cx="8326800" cy="167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600"/>
              <a:t>Binary Relevance / Classifier Chains</a:t>
            </a:r>
            <a:endParaRPr sz="26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lang="nl-NL" sz="2200"/>
              <a:t>Winning model for Descriptors and Fingerprints is the same:</a:t>
            </a:r>
            <a:endParaRPr sz="2200"/>
          </a:p>
          <a:p>
            <a:pPr indent="-355600" lvl="0" marL="457200" rtl="0" algn="l">
              <a:lnSpc>
                <a:spcPct val="100000"/>
              </a:lnSpc>
              <a:spcBef>
                <a:spcPts val="0"/>
              </a:spcBef>
              <a:spcAft>
                <a:spcPts val="0"/>
              </a:spcAft>
              <a:buSzPts val="2000"/>
              <a:buChar char="•"/>
            </a:pPr>
            <a:r>
              <a:rPr lang="nl-NL" sz="2000"/>
              <a:t>Binary Relevance with XGBoost Base Classifier with Class Weights</a:t>
            </a:r>
            <a:endParaRPr sz="2000"/>
          </a:p>
          <a:p>
            <a:pPr indent="-355600" lvl="0" marL="457200" rtl="0" algn="l">
              <a:spcBef>
                <a:spcPts val="0"/>
              </a:spcBef>
              <a:spcAft>
                <a:spcPts val="0"/>
              </a:spcAft>
              <a:buSzPts val="2000"/>
              <a:buChar char="•"/>
            </a:pPr>
            <a:r>
              <a:rPr lang="nl-NL" sz="1800"/>
              <a:t>Classifier Chain produce similar results, but more complex and higher training time</a:t>
            </a:r>
            <a:endParaRPr sz="2000"/>
          </a:p>
        </p:txBody>
      </p:sp>
      <p:sp>
        <p:nvSpPr>
          <p:cNvPr id="583" name="Google Shape;583;g2b27a88ca1b_0_425"/>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aphicFrame>
        <p:nvGraphicFramePr>
          <p:cNvPr id="584" name="Google Shape;584;g2b27a88ca1b_0_425"/>
          <p:cNvGraphicFramePr/>
          <p:nvPr/>
        </p:nvGraphicFramePr>
        <p:xfrm>
          <a:off x="360000" y="2807675"/>
          <a:ext cx="3000000" cy="3000000"/>
        </p:xfrm>
        <a:graphic>
          <a:graphicData uri="http://schemas.openxmlformats.org/drawingml/2006/table">
            <a:tbl>
              <a:tblPr>
                <a:noFill/>
                <a:tableStyleId>{022010DC-401E-44D6-BF43-B98257BECEA9}</a:tableStyleId>
              </a:tblPr>
              <a:tblGrid>
                <a:gridCol w="2016700"/>
                <a:gridCol w="1356450"/>
                <a:gridCol w="1011875"/>
                <a:gridCol w="986025"/>
                <a:gridCol w="908250"/>
                <a:gridCol w="1051975"/>
                <a:gridCol w="995500"/>
              </a:tblGrid>
              <a:tr h="342900">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MODEL</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Categorical Accuracy</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Precision</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Recall</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F1-Score</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Jaccard Score</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b="1" lang="nl-NL" sz="1600">
                          <a:solidFill>
                            <a:schemeClr val="lt1"/>
                          </a:solidFill>
                          <a:latin typeface="Calibri"/>
                          <a:ea typeface="Calibri"/>
                          <a:cs typeface="Calibri"/>
                          <a:sym typeface="Calibri"/>
                        </a:rPr>
                        <a:t>Hamming Loss</a:t>
                      </a:r>
                      <a:endParaRPr b="1" sz="16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200025">
                <a:tc>
                  <a:txBody>
                    <a:bodyPr/>
                    <a:lstStyle/>
                    <a:p>
                      <a:pPr indent="0" lvl="0" marL="89999" rtl="0" algn="l">
                        <a:lnSpc>
                          <a:spcPct val="115000"/>
                        </a:lnSpc>
                        <a:spcBef>
                          <a:spcPts val="0"/>
                        </a:spcBef>
                        <a:spcAft>
                          <a:spcPts val="0"/>
                        </a:spcAft>
                        <a:buNone/>
                      </a:pPr>
                      <a:r>
                        <a:rPr b="1" lang="nl-NL">
                          <a:latin typeface="Calibri"/>
                          <a:ea typeface="Calibri"/>
                          <a:cs typeface="Calibri"/>
                          <a:sym typeface="Calibri"/>
                        </a:rPr>
                        <a:t>BR + XGBoost + Class Weights (DESCRIPTORS)</a:t>
                      </a:r>
                      <a:endParaRPr b="1">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0.01</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0.29</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0.34</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0.29</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0.21</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0.04</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89999" rtl="0" algn="l">
                        <a:lnSpc>
                          <a:spcPct val="115000"/>
                        </a:lnSpc>
                        <a:spcBef>
                          <a:spcPts val="0"/>
                        </a:spcBef>
                        <a:spcAft>
                          <a:spcPts val="0"/>
                        </a:spcAft>
                        <a:buNone/>
                      </a:pPr>
                      <a:r>
                        <a:rPr b="1" lang="nl-NL">
                          <a:latin typeface="Calibri"/>
                          <a:ea typeface="Calibri"/>
                          <a:cs typeface="Calibri"/>
                          <a:sym typeface="Calibri"/>
                        </a:rPr>
                        <a:t>BR + XGBoost + Class Weights (FINGERPRINTS)</a:t>
                      </a:r>
                      <a:endParaRPr b="1">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0.01</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0.30</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0.33</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0.29</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0.20</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a:latin typeface="Calibri"/>
                          <a:ea typeface="Calibri"/>
                          <a:cs typeface="Calibri"/>
                          <a:sym typeface="Calibri"/>
                        </a:rPr>
                        <a:t>0.04</a:t>
                      </a:r>
                      <a:endParaRPr>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b27a88ca1b_0_43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Results &amp; Discussion - Task 2</a:t>
            </a:r>
            <a:endParaRPr/>
          </a:p>
        </p:txBody>
      </p:sp>
      <p:sp>
        <p:nvSpPr>
          <p:cNvPr id="591" name="Google Shape;591;g2b27a88ca1b_0_439"/>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600"/>
              <a:t>NN</a:t>
            </a:r>
            <a:endParaRPr sz="2600"/>
          </a:p>
        </p:txBody>
      </p:sp>
      <p:sp>
        <p:nvSpPr>
          <p:cNvPr id="592" name="Google Shape;592;g2b27a88ca1b_0_43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593" name="Google Shape;593;g2b27a88ca1b_0_439"/>
          <p:cNvSpPr txBox="1"/>
          <p:nvPr>
            <p:ph idx="1" type="body"/>
          </p:nvPr>
        </p:nvSpPr>
        <p:spPr>
          <a:xfrm>
            <a:off x="360000" y="1532825"/>
            <a:ext cx="8326800" cy="3023700"/>
          </a:xfrm>
          <a:prstGeom prst="rect">
            <a:avLst/>
          </a:prstGeom>
          <a:noFill/>
          <a:ln>
            <a:noFill/>
          </a:ln>
        </p:spPr>
        <p:txBody>
          <a:bodyPr anchorCtr="0" anchor="t" bIns="0" lIns="0" spcFirstLastPara="1" rIns="0" wrap="square" tIns="0">
            <a:noAutofit/>
          </a:bodyPr>
          <a:lstStyle/>
          <a:p>
            <a:pPr indent="-393700" lvl="0" marL="457200" rtl="0" algn="l">
              <a:lnSpc>
                <a:spcPct val="100000"/>
              </a:lnSpc>
              <a:spcBef>
                <a:spcPts val="0"/>
              </a:spcBef>
              <a:spcAft>
                <a:spcPts val="0"/>
              </a:spcAft>
              <a:buSzPts val="2600"/>
              <a:buChar char="•"/>
            </a:pPr>
            <a:r>
              <a:rPr lang="nl-NL" sz="2600"/>
              <a:t>Better results as phase 2</a:t>
            </a:r>
            <a:endParaRPr sz="2600"/>
          </a:p>
          <a:p>
            <a:pPr indent="-393700" lvl="0" marL="457200" marR="0" rtl="0" algn="l">
              <a:lnSpc>
                <a:spcPct val="100000"/>
              </a:lnSpc>
              <a:spcBef>
                <a:spcPts val="0"/>
              </a:spcBef>
              <a:spcAft>
                <a:spcPts val="0"/>
              </a:spcAft>
              <a:buSzPts val="2600"/>
              <a:buChar char="•"/>
            </a:pPr>
            <a:r>
              <a:rPr lang="nl-NL" sz="2600"/>
              <a:t>Less overfitting</a:t>
            </a:r>
            <a:endParaRPr sz="2600"/>
          </a:p>
          <a:p>
            <a:pPr indent="-393700" lvl="0" marL="457200" marR="0" rtl="0" algn="l">
              <a:lnSpc>
                <a:spcPct val="100000"/>
              </a:lnSpc>
              <a:spcBef>
                <a:spcPts val="0"/>
              </a:spcBef>
              <a:spcAft>
                <a:spcPts val="0"/>
              </a:spcAft>
              <a:buSzPts val="2600"/>
              <a:buChar char="•"/>
            </a:pPr>
            <a:r>
              <a:rPr lang="nl-NL" sz="2600"/>
              <a:t>Results still </a:t>
            </a:r>
            <a:r>
              <a:rPr lang="nl-NL" sz="2600"/>
              <a:t>could</a:t>
            </a:r>
            <a:r>
              <a:rPr lang="nl-NL" sz="2600"/>
              <a:t> be better</a:t>
            </a:r>
            <a:endParaRPr sz="2600"/>
          </a:p>
          <a:p>
            <a:pPr indent="-393700" lvl="0" marL="457200" marR="0" rtl="0" algn="l">
              <a:lnSpc>
                <a:spcPct val="100000"/>
              </a:lnSpc>
              <a:spcBef>
                <a:spcPts val="0"/>
              </a:spcBef>
              <a:spcAft>
                <a:spcPts val="0"/>
              </a:spcAft>
              <a:buSzPts val="2600"/>
              <a:buChar char="•"/>
            </a:pPr>
            <a:r>
              <a:rPr lang="nl-NL" sz="2600"/>
              <a:t>Training</a:t>
            </a:r>
            <a:r>
              <a:rPr lang="nl-NL" sz="2600"/>
              <a:t> metrics: loss, recall, </a:t>
            </a:r>
            <a:r>
              <a:rPr lang="nl-NL" sz="2600"/>
              <a:t>precision, categorical accuracy</a:t>
            </a:r>
            <a:endParaRPr sz="2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b2c1bf6564_1_33"/>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00000"/>
              </a:buClr>
              <a:buSzPts val="1800"/>
              <a:buFont typeface="Arial"/>
              <a:buNone/>
            </a:pPr>
            <a:r>
              <a:rPr lang="nl-NL"/>
              <a:t>Results &amp; Discussion - Task 2</a:t>
            </a:r>
            <a:endParaRPr/>
          </a:p>
        </p:txBody>
      </p:sp>
      <p:sp>
        <p:nvSpPr>
          <p:cNvPr id="600" name="Google Shape;600;g2b2c1bf6564_1_33"/>
          <p:cNvSpPr txBox="1"/>
          <p:nvPr>
            <p:ph idx="1" type="body"/>
          </p:nvPr>
        </p:nvSpPr>
        <p:spPr>
          <a:xfrm>
            <a:off x="442825" y="1421650"/>
            <a:ext cx="8873400" cy="2773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1</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0.0290 - recall: 0.1905 - precision: 0.4024 - categorical_accuracy: 0.1777</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2</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0.0255 - recall_1: 0.1464 - precision_1: 0.4180 - categorical_accuracy: 0.1488</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3</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0.0297 - recall_2: 0.1821 - precision_2: 0.3892 - categorical_accuracy: 0.1488</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4</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0.0305 - recall_3: 0.2080 - precision_3: 0.3987 - categorical_accuracy: 0.1508</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5</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0.0363 - recall_4: 0.1884 - precision_4: 0.3375 - categorical_accuracy: 0.1632</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6</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0.0304 - recall_5: 0.1793 - precision_5: 0.3963 - categorical_accuracy: 0.1570</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7</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0.0231 - recall_6: 0.1113 - precision_6: 0.4441 - categorical_accuracy: 0.1570</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8</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0.0240 - recall_7: 0.1225 - precision_7: 0.4310 - categorical_accuracy: 0.1570</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Model 9</a:t>
            </a:r>
            <a:endParaRPr sz="110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nl-NL" sz="1100">
                <a:solidFill>
                  <a:srgbClr val="212121"/>
                </a:solidFill>
                <a:highlight>
                  <a:srgbClr val="FFFFFF"/>
                </a:highlight>
                <a:latin typeface="Courier New"/>
                <a:ea typeface="Courier New"/>
                <a:cs typeface="Courier New"/>
                <a:sym typeface="Courier New"/>
              </a:rPr>
              <a:t>16/16 - 0s - loss: 0.0260 - recall_8: 0.1492 - precision_8: 0.4251 - categorical_accuracy: 0.1550</a:t>
            </a:r>
            <a:endParaRPr sz="1100"/>
          </a:p>
        </p:txBody>
      </p:sp>
      <p:sp>
        <p:nvSpPr>
          <p:cNvPr id="601" name="Google Shape;601;g2b2c1bf6564_1_33"/>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endParaRPr b="0" baseline="30000" i="0" sz="2600" u="none" cap="none" strike="noStrike">
              <a:solidFill>
                <a:schemeClr val="dk1"/>
              </a:solidFill>
              <a:latin typeface="Calibri"/>
              <a:ea typeface="Calibri"/>
              <a:cs typeface="Calibri"/>
              <a:sym typeface="Calibri"/>
            </a:endParaRPr>
          </a:p>
        </p:txBody>
      </p:sp>
      <p:sp>
        <p:nvSpPr>
          <p:cNvPr id="602" name="Google Shape;602;g2b2c1bf6564_1_3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603" name="Google Shape;603;g2b2c1bf6564_1_33"/>
          <p:cNvSpPr txBox="1"/>
          <p:nvPr/>
        </p:nvSpPr>
        <p:spPr>
          <a:xfrm>
            <a:off x="5583150" y="4436650"/>
            <a:ext cx="2733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lang="nl-NL" sz="2600">
                <a:solidFill>
                  <a:schemeClr val="dk1"/>
                </a:solidFill>
                <a:latin typeface="Calibri"/>
                <a:ea typeface="Calibri"/>
                <a:cs typeface="Calibri"/>
                <a:sym typeface="Calibri"/>
              </a:rPr>
              <a:t>Could be better…</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2b2c1bf6564_1_42"/>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1800"/>
              <a:buNone/>
            </a:pPr>
            <a:r>
              <a:rPr lang="nl-NL"/>
              <a:t>Results &amp; Discussion - Task 2</a:t>
            </a:r>
            <a:endParaRPr/>
          </a:p>
        </p:txBody>
      </p:sp>
      <p:sp>
        <p:nvSpPr>
          <p:cNvPr id="610" name="Google Shape;610;g2b2c1bf6564_1_42"/>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endParaRPr b="1" i="0" sz="2600" u="none" cap="none" strike="noStrike">
              <a:solidFill>
                <a:schemeClr val="dk1"/>
              </a:solidFill>
              <a:latin typeface="Calibri"/>
              <a:ea typeface="Calibri"/>
              <a:cs typeface="Calibri"/>
              <a:sym typeface="Calibri"/>
            </a:endParaRPr>
          </a:p>
        </p:txBody>
      </p:sp>
      <p:pic>
        <p:nvPicPr>
          <p:cNvPr id="611" name="Google Shape;611;g2b2c1bf6564_1_42"/>
          <p:cNvPicPr preferRelativeResize="0"/>
          <p:nvPr/>
        </p:nvPicPr>
        <p:blipFill rotWithShape="1">
          <a:blip r:embed="rId3">
            <a:alphaModFix/>
          </a:blip>
          <a:srcRect b="0" l="0" r="0" t="0"/>
          <a:stretch/>
        </p:blipFill>
        <p:spPr>
          <a:xfrm>
            <a:off x="514700" y="1855175"/>
            <a:ext cx="3978491" cy="2303950"/>
          </a:xfrm>
          <a:prstGeom prst="rect">
            <a:avLst/>
          </a:prstGeom>
          <a:noFill/>
          <a:ln>
            <a:noFill/>
          </a:ln>
        </p:spPr>
      </p:pic>
      <p:pic>
        <p:nvPicPr>
          <p:cNvPr id="612" name="Google Shape;612;g2b2c1bf6564_1_42"/>
          <p:cNvPicPr preferRelativeResize="0"/>
          <p:nvPr/>
        </p:nvPicPr>
        <p:blipFill rotWithShape="1">
          <a:blip r:embed="rId4">
            <a:alphaModFix/>
          </a:blip>
          <a:srcRect b="0" l="0" r="0" t="0"/>
          <a:stretch/>
        </p:blipFill>
        <p:spPr>
          <a:xfrm>
            <a:off x="4996850" y="2766375"/>
            <a:ext cx="3862702" cy="2246324"/>
          </a:xfrm>
          <a:prstGeom prst="rect">
            <a:avLst/>
          </a:prstGeom>
          <a:noFill/>
          <a:ln>
            <a:noFill/>
          </a:ln>
        </p:spPr>
      </p:pic>
      <p:sp>
        <p:nvSpPr>
          <p:cNvPr id="613" name="Google Shape;613;g2b2c1bf6564_1_42"/>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614" name="Google Shape;614;g2b2c1bf6564_1_42"/>
          <p:cNvSpPr txBox="1"/>
          <p:nvPr/>
        </p:nvSpPr>
        <p:spPr>
          <a:xfrm>
            <a:off x="2298300" y="4338600"/>
            <a:ext cx="22737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nl-NL" sz="2600" u="none" cap="none" strike="noStrike">
                <a:solidFill>
                  <a:schemeClr val="dk1"/>
                </a:solidFill>
                <a:latin typeface="Calibri"/>
                <a:ea typeface="Calibri"/>
                <a:cs typeface="Calibri"/>
                <a:sym typeface="Calibri"/>
              </a:rPr>
              <a:t>Threshold?</a:t>
            </a:r>
            <a:endParaRPr b="0" i="0" sz="2200" u="none" cap="none" strike="noStrike">
              <a:solidFill>
                <a:schemeClr val="dk1"/>
              </a:solidFill>
              <a:latin typeface="Calibri"/>
              <a:ea typeface="Calibri"/>
              <a:cs typeface="Calibri"/>
              <a:sym typeface="Calibri"/>
            </a:endParaRPr>
          </a:p>
        </p:txBody>
      </p:sp>
      <p:pic>
        <p:nvPicPr>
          <p:cNvPr id="615" name="Google Shape;615;g2b2c1bf6564_1_42"/>
          <p:cNvPicPr preferRelativeResize="0"/>
          <p:nvPr/>
        </p:nvPicPr>
        <p:blipFill rotWithShape="1">
          <a:blip r:embed="rId5">
            <a:alphaModFix/>
          </a:blip>
          <a:srcRect b="0" l="0" r="0" t="0"/>
          <a:stretch/>
        </p:blipFill>
        <p:spPr>
          <a:xfrm>
            <a:off x="4200975" y="771556"/>
            <a:ext cx="3961800" cy="23117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b27a88ca1b_0_84"/>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3200"/>
              <a:buFont typeface="Calibri"/>
              <a:buNone/>
            </a:pPr>
            <a:r>
              <a:rPr lang="nl-NL"/>
              <a:t>Goal</a:t>
            </a:r>
            <a:endParaRPr/>
          </a:p>
        </p:txBody>
      </p:sp>
      <p:sp>
        <p:nvSpPr>
          <p:cNvPr id="124" name="Google Shape;124;g2b27a88ca1b_0_84"/>
          <p:cNvSpPr txBox="1"/>
          <p:nvPr>
            <p:ph idx="1" type="body"/>
          </p:nvPr>
        </p:nvSpPr>
        <p:spPr>
          <a:xfrm>
            <a:off x="360000" y="972000"/>
            <a:ext cx="85101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200"/>
              <a:buNone/>
            </a:pPr>
            <a:r>
              <a:rPr lang="nl-NL" sz="2400"/>
              <a:t>Provide Machine Learning model(s) that can </a:t>
            </a:r>
            <a:r>
              <a:rPr b="1" lang="nl-NL" sz="2400"/>
              <a:t>predict </a:t>
            </a:r>
            <a:r>
              <a:rPr lang="nl-NL" sz="2400"/>
              <a:t>the </a:t>
            </a:r>
            <a:r>
              <a:rPr b="1" lang="nl-NL" sz="2400"/>
              <a:t>presence</a:t>
            </a:r>
            <a:r>
              <a:rPr b="1" lang="nl-NL" sz="2400"/>
              <a:t> </a:t>
            </a:r>
            <a:r>
              <a:rPr lang="nl-NL" sz="2400"/>
              <a:t>of</a:t>
            </a:r>
            <a:r>
              <a:rPr b="1" lang="nl-NL" sz="2400"/>
              <a:t> </a:t>
            </a:r>
            <a:r>
              <a:rPr lang="nl-NL" sz="2400"/>
              <a:t>odor</a:t>
            </a:r>
            <a:r>
              <a:rPr lang="nl-NL" sz="2400"/>
              <a:t> and </a:t>
            </a:r>
            <a:r>
              <a:rPr b="1" lang="nl-NL" sz="2400"/>
              <a:t>identify</a:t>
            </a:r>
            <a:r>
              <a:rPr lang="nl-NL" sz="2400"/>
              <a:t> </a:t>
            </a:r>
            <a:r>
              <a:rPr lang="nl-NL" sz="2400"/>
              <a:t>which</a:t>
            </a:r>
            <a:r>
              <a:rPr b="1" lang="nl-NL" sz="2400"/>
              <a:t> </a:t>
            </a:r>
            <a:r>
              <a:rPr b="1" lang="nl-NL" sz="2400"/>
              <a:t>odors </a:t>
            </a:r>
            <a:r>
              <a:rPr lang="nl-NL" sz="2400"/>
              <a:t>are present in</a:t>
            </a:r>
            <a:r>
              <a:rPr lang="nl-NL" sz="2400"/>
              <a:t> leachable </a:t>
            </a:r>
            <a:r>
              <a:rPr b="1" lang="nl-NL" sz="2400"/>
              <a:t>molecules</a:t>
            </a:r>
            <a:r>
              <a:rPr lang="nl-NL" sz="2400"/>
              <a:t> identified in extracts.</a:t>
            </a:r>
            <a:endParaRPr sz="2400"/>
          </a:p>
          <a:p>
            <a:pPr indent="-139700" lvl="0" marL="342900" rtl="0" algn="l">
              <a:lnSpc>
                <a:spcPct val="100000"/>
              </a:lnSpc>
              <a:spcBef>
                <a:spcPts val="0"/>
              </a:spcBef>
              <a:spcAft>
                <a:spcPts val="0"/>
              </a:spcAft>
              <a:buClr>
                <a:schemeClr val="dk1"/>
              </a:buClr>
              <a:buSzPts val="3200"/>
              <a:buNone/>
            </a:pPr>
            <a:r>
              <a:t/>
            </a:r>
            <a:endParaRPr sz="2400"/>
          </a:p>
          <a:p>
            <a:pPr indent="-342900" lvl="0" marL="914400" rtl="0" algn="l">
              <a:lnSpc>
                <a:spcPct val="100000"/>
              </a:lnSpc>
              <a:spcBef>
                <a:spcPts val="0"/>
              </a:spcBef>
              <a:spcAft>
                <a:spcPts val="0"/>
              </a:spcAft>
              <a:buSzPts val="1800"/>
              <a:buFont typeface="Calibri"/>
              <a:buChar char="●"/>
            </a:pPr>
            <a:r>
              <a:rPr lang="nl-NL" sz="2400"/>
              <a:t>Allow Envalior to minimize analytics and tests</a:t>
            </a:r>
            <a:endParaRPr sz="2400"/>
          </a:p>
          <a:p>
            <a:pPr indent="-342900" lvl="0" marL="914400" rtl="0" algn="l">
              <a:lnSpc>
                <a:spcPct val="100000"/>
              </a:lnSpc>
              <a:spcBef>
                <a:spcPts val="1000"/>
              </a:spcBef>
              <a:spcAft>
                <a:spcPts val="0"/>
              </a:spcAft>
              <a:buSzPts val="1800"/>
              <a:buFont typeface="Calibri"/>
              <a:buChar char="●"/>
            </a:pPr>
            <a:r>
              <a:rPr lang="nl-NL" sz="2400"/>
              <a:t>Contribute to key challenge of mapping molecular structure to odor perception, since a c</a:t>
            </a:r>
            <a:r>
              <a:rPr lang="nl-NL" sz="2400"/>
              <a:t>lear mapping from molecular structure to odor description is still an open issue [2].</a:t>
            </a:r>
            <a:endParaRPr sz="3000"/>
          </a:p>
          <a:p>
            <a:pPr indent="-139700" lvl="0" marL="342900" rtl="0" algn="l">
              <a:lnSpc>
                <a:spcPct val="100000"/>
              </a:lnSpc>
              <a:spcBef>
                <a:spcPts val="0"/>
              </a:spcBef>
              <a:spcAft>
                <a:spcPts val="0"/>
              </a:spcAft>
              <a:buClr>
                <a:schemeClr val="dk1"/>
              </a:buClr>
              <a:buSzPts val="3200"/>
              <a:buNone/>
            </a:pPr>
            <a:r>
              <a:t/>
            </a:r>
            <a:endParaRPr sz="1200"/>
          </a:p>
        </p:txBody>
      </p:sp>
      <p:sp>
        <p:nvSpPr>
          <p:cNvPr id="125" name="Google Shape;125;g2b27a88ca1b_0_8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b2c1bf6564_1_53"/>
          <p:cNvSpPr/>
          <p:nvPr/>
        </p:nvSpPr>
        <p:spPr>
          <a:xfrm>
            <a:off x="293450" y="4646275"/>
            <a:ext cx="1776900" cy="32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2" name="Google Shape;622;g2b2c1bf6564_1_53"/>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00000"/>
              </a:buClr>
              <a:buSzPts val="1800"/>
              <a:buFont typeface="Arial"/>
              <a:buNone/>
            </a:pPr>
            <a:r>
              <a:rPr lang="nl-NL"/>
              <a:t>Results &amp; Discussion - Task 2</a:t>
            </a:r>
            <a:endParaRPr/>
          </a:p>
        </p:txBody>
      </p:sp>
      <p:sp>
        <p:nvSpPr>
          <p:cNvPr id="623" name="Google Shape;623;g2b2c1bf6564_1_53"/>
          <p:cNvSpPr txBox="1"/>
          <p:nvPr>
            <p:ph idx="1" type="body"/>
          </p:nvPr>
        </p:nvSpPr>
        <p:spPr>
          <a:xfrm>
            <a:off x="360000" y="1342050"/>
            <a:ext cx="8326800" cy="1348500"/>
          </a:xfrm>
          <a:prstGeom prst="rect">
            <a:avLst/>
          </a:prstGeom>
          <a:noFill/>
          <a:ln>
            <a:noFill/>
          </a:ln>
        </p:spPr>
        <p:txBody>
          <a:bodyPr anchorCtr="0" anchor="t" bIns="0" lIns="0" spcFirstLastPara="1" rIns="0" wrap="square" tIns="0">
            <a:noAutofit/>
          </a:bodyPr>
          <a:lstStyle/>
          <a:p>
            <a:pPr indent="-393700" lvl="0" marL="457200" rtl="0" algn="l">
              <a:lnSpc>
                <a:spcPct val="100000"/>
              </a:lnSpc>
              <a:spcBef>
                <a:spcPts val="0"/>
              </a:spcBef>
              <a:spcAft>
                <a:spcPts val="0"/>
              </a:spcAft>
              <a:buSzPts val="2600"/>
              <a:buChar char="•"/>
            </a:pPr>
            <a:r>
              <a:rPr lang="nl-NL" sz="2600"/>
              <a:t>Suboptimal results</a:t>
            </a:r>
            <a:endParaRPr sz="2600"/>
          </a:p>
          <a:p>
            <a:pPr indent="-393700" lvl="0" marL="457200" marR="0" rtl="0" algn="l">
              <a:lnSpc>
                <a:spcPct val="100000"/>
              </a:lnSpc>
              <a:spcBef>
                <a:spcPts val="0"/>
              </a:spcBef>
              <a:spcAft>
                <a:spcPts val="0"/>
              </a:spcAft>
              <a:buSzPts val="2600"/>
              <a:buChar char="•"/>
            </a:pPr>
            <a:r>
              <a:rPr lang="nl-NL" sz="2600"/>
              <a:t>Probabilistic</a:t>
            </a:r>
            <a:r>
              <a:rPr lang="nl-NL" sz="2600"/>
              <a:t> predictions</a:t>
            </a:r>
            <a:endParaRPr sz="2600"/>
          </a:p>
          <a:p>
            <a:pPr indent="-393700" lvl="0" marL="457200" marR="0" rtl="0" algn="l">
              <a:lnSpc>
                <a:spcPct val="100000"/>
              </a:lnSpc>
              <a:spcBef>
                <a:spcPts val="0"/>
              </a:spcBef>
              <a:spcAft>
                <a:spcPts val="0"/>
              </a:spcAft>
              <a:buSzPts val="2600"/>
              <a:buChar char="•"/>
            </a:pPr>
            <a:r>
              <a:rPr lang="nl-NL" sz="2600"/>
              <a:t>Difficulty to define a threshold</a:t>
            </a:r>
            <a:endParaRPr sz="2600"/>
          </a:p>
        </p:txBody>
      </p:sp>
      <p:sp>
        <p:nvSpPr>
          <p:cNvPr id="624" name="Google Shape;624;g2b2c1bf6564_1_53"/>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r>
              <a:rPr b="1" lang="nl-NL" sz="2600">
                <a:solidFill>
                  <a:schemeClr val="dk1"/>
                </a:solidFill>
                <a:latin typeface="Calibri"/>
                <a:ea typeface="Calibri"/>
                <a:cs typeface="Calibri"/>
                <a:sym typeface="Calibri"/>
              </a:rPr>
              <a:t> - problems</a:t>
            </a:r>
            <a:endParaRPr b="0" baseline="30000" i="0" sz="2600" u="none" cap="none" strike="noStrike">
              <a:solidFill>
                <a:schemeClr val="dk1"/>
              </a:solidFill>
              <a:latin typeface="Calibri"/>
              <a:ea typeface="Calibri"/>
              <a:cs typeface="Calibri"/>
              <a:sym typeface="Calibri"/>
            </a:endParaRPr>
          </a:p>
        </p:txBody>
      </p:sp>
      <p:sp>
        <p:nvSpPr>
          <p:cNvPr id="625" name="Google Shape;625;g2b2c1bf6564_1_53"/>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626" name="Google Shape;626;g2b2c1bf6564_1_53"/>
          <p:cNvSpPr txBox="1"/>
          <p:nvPr/>
        </p:nvSpPr>
        <p:spPr>
          <a:xfrm>
            <a:off x="360000" y="2690425"/>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r>
              <a:rPr b="1" lang="nl-NL" sz="2600">
                <a:solidFill>
                  <a:schemeClr val="dk1"/>
                </a:solidFill>
                <a:latin typeface="Calibri"/>
                <a:ea typeface="Calibri"/>
                <a:cs typeface="Calibri"/>
                <a:sym typeface="Calibri"/>
              </a:rPr>
              <a:t> - solution</a:t>
            </a:r>
            <a:endParaRPr b="0" baseline="30000" i="0" sz="2600" u="none" cap="none" strike="noStrike">
              <a:solidFill>
                <a:schemeClr val="dk1"/>
              </a:solidFill>
              <a:latin typeface="Calibri"/>
              <a:ea typeface="Calibri"/>
              <a:cs typeface="Calibri"/>
              <a:sym typeface="Calibri"/>
            </a:endParaRPr>
          </a:p>
        </p:txBody>
      </p:sp>
      <p:sp>
        <p:nvSpPr>
          <p:cNvPr id="627" name="Google Shape;627;g2b2c1bf6564_1_53"/>
          <p:cNvSpPr txBox="1"/>
          <p:nvPr>
            <p:ph idx="1" type="body"/>
          </p:nvPr>
        </p:nvSpPr>
        <p:spPr>
          <a:xfrm>
            <a:off x="408600" y="3110605"/>
            <a:ext cx="8326800" cy="1478700"/>
          </a:xfrm>
          <a:prstGeom prst="rect">
            <a:avLst/>
          </a:prstGeom>
          <a:noFill/>
          <a:ln>
            <a:noFill/>
          </a:ln>
        </p:spPr>
        <p:txBody>
          <a:bodyPr anchorCtr="0" anchor="t" bIns="0" lIns="0" spcFirstLastPara="1" rIns="0" wrap="square" tIns="0">
            <a:noAutofit/>
          </a:bodyPr>
          <a:lstStyle/>
          <a:p>
            <a:pPr indent="-393700" lvl="0" marL="457200" rtl="0" algn="l">
              <a:lnSpc>
                <a:spcPct val="100000"/>
              </a:lnSpc>
              <a:spcBef>
                <a:spcPts val="0"/>
              </a:spcBef>
              <a:spcAft>
                <a:spcPts val="0"/>
              </a:spcAft>
              <a:buSzPts val="2600"/>
              <a:buChar char="•"/>
            </a:pPr>
            <a:r>
              <a:rPr lang="nl-NL" sz="2600"/>
              <a:t>Top 3 predictions as result</a:t>
            </a:r>
            <a:endParaRPr sz="2600"/>
          </a:p>
          <a:p>
            <a:pPr indent="-393700" lvl="1" marL="914400" marR="0" rtl="0" algn="l">
              <a:lnSpc>
                <a:spcPct val="100000"/>
              </a:lnSpc>
              <a:spcBef>
                <a:spcPts val="0"/>
              </a:spcBef>
              <a:spcAft>
                <a:spcPts val="0"/>
              </a:spcAft>
              <a:buSzPts val="2600"/>
              <a:buChar char="-"/>
            </a:pPr>
            <a:r>
              <a:rPr lang="nl-NL" sz="2600"/>
              <a:t>Binary predictions</a:t>
            </a:r>
            <a:endParaRPr sz="2600"/>
          </a:p>
          <a:p>
            <a:pPr indent="-393700" lvl="1" marL="914400" marR="0" rtl="0" algn="l">
              <a:lnSpc>
                <a:spcPct val="100000"/>
              </a:lnSpc>
              <a:spcBef>
                <a:spcPts val="0"/>
              </a:spcBef>
              <a:spcAft>
                <a:spcPts val="0"/>
              </a:spcAft>
              <a:buSzPts val="2600"/>
              <a:buChar char="-"/>
            </a:pPr>
            <a:r>
              <a:rPr lang="nl-NL" sz="2600"/>
              <a:t>No need for threshold</a:t>
            </a:r>
            <a:endParaRPr sz="2600"/>
          </a:p>
          <a:p>
            <a:pPr indent="-393700" lvl="1" marL="914400" marR="0" rtl="0" algn="l">
              <a:lnSpc>
                <a:spcPct val="100000"/>
              </a:lnSpc>
              <a:spcBef>
                <a:spcPts val="0"/>
              </a:spcBef>
              <a:spcAft>
                <a:spcPts val="0"/>
              </a:spcAft>
              <a:buSzPts val="2600"/>
              <a:buChar char="-"/>
            </a:pPr>
            <a:r>
              <a:rPr lang="nl-NL" sz="2600"/>
              <a:t>Better results</a:t>
            </a:r>
            <a:endParaRPr sz="2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b2c1bf6564_1_67"/>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00000"/>
              </a:buClr>
              <a:buSzPts val="1800"/>
              <a:buFont typeface="Arial"/>
              <a:buNone/>
            </a:pPr>
            <a:r>
              <a:rPr lang="nl-NL"/>
              <a:t>Results &amp; Discussion - Task 2</a:t>
            </a:r>
            <a:endParaRPr/>
          </a:p>
        </p:txBody>
      </p:sp>
      <p:sp>
        <p:nvSpPr>
          <p:cNvPr id="634" name="Google Shape;634;g2b2c1bf6564_1_67"/>
          <p:cNvSpPr txBox="1"/>
          <p:nvPr>
            <p:ph idx="1" type="body"/>
          </p:nvPr>
        </p:nvSpPr>
        <p:spPr>
          <a:xfrm>
            <a:off x="360000" y="1494450"/>
            <a:ext cx="5508900" cy="3067800"/>
          </a:xfrm>
          <a:prstGeom prst="rect">
            <a:avLst/>
          </a:prstGeom>
          <a:noFill/>
          <a:ln>
            <a:noFill/>
          </a:ln>
        </p:spPr>
        <p:txBody>
          <a:bodyPr anchorCtr="0" anchor="t" bIns="0" lIns="0" spcFirstLastPara="1" rIns="0" wrap="square" tIns="0">
            <a:noAutofit/>
          </a:bodyPr>
          <a:lstStyle/>
          <a:p>
            <a:pPr indent="-381000" lvl="0" marL="457200" marR="0" rtl="0" algn="l">
              <a:lnSpc>
                <a:spcPct val="100000"/>
              </a:lnSpc>
              <a:spcBef>
                <a:spcPts val="0"/>
              </a:spcBef>
              <a:spcAft>
                <a:spcPts val="0"/>
              </a:spcAft>
              <a:buSzPts val="2400"/>
              <a:buChar char="•"/>
            </a:pPr>
            <a:r>
              <a:rPr lang="nl-NL" sz="2400"/>
              <a:t>New custom metric for NN: </a:t>
            </a:r>
            <a:r>
              <a:rPr b="1" lang="nl-NL" sz="2400"/>
              <a:t>Similarity</a:t>
            </a:r>
            <a:endParaRPr b="1" sz="2400"/>
          </a:p>
          <a:p>
            <a:pPr indent="-381000" lvl="0" marL="457200" marR="0" rtl="0" algn="l">
              <a:lnSpc>
                <a:spcPct val="100000"/>
              </a:lnSpc>
              <a:spcBef>
                <a:spcPts val="0"/>
              </a:spcBef>
              <a:spcAft>
                <a:spcPts val="0"/>
              </a:spcAft>
              <a:buSzPts val="2400"/>
              <a:buChar char="•"/>
            </a:pPr>
            <a:r>
              <a:rPr lang="nl-NL" sz="2400"/>
              <a:t>Important metric: </a:t>
            </a:r>
            <a:r>
              <a:rPr b="1" lang="nl-NL" sz="2400"/>
              <a:t>Jaccard Score</a:t>
            </a:r>
            <a:endParaRPr b="1" sz="2400"/>
          </a:p>
          <a:p>
            <a:pPr indent="-381000" lvl="0" marL="457200" marR="0" rtl="0" algn="l">
              <a:lnSpc>
                <a:spcPct val="100000"/>
              </a:lnSpc>
              <a:spcBef>
                <a:spcPts val="0"/>
              </a:spcBef>
              <a:spcAft>
                <a:spcPts val="0"/>
              </a:spcAft>
              <a:buSzPts val="2400"/>
              <a:buChar char="•"/>
            </a:pPr>
            <a:r>
              <a:rPr lang="nl-NL" sz="2400"/>
              <a:t>Better results for other metrics</a:t>
            </a:r>
            <a:endParaRPr sz="2400"/>
          </a:p>
          <a:p>
            <a:pPr indent="-266700" lvl="1" marL="914400" marR="0" rtl="0" algn="l">
              <a:lnSpc>
                <a:spcPct val="100000"/>
              </a:lnSpc>
              <a:spcBef>
                <a:spcPts val="0"/>
              </a:spcBef>
              <a:spcAft>
                <a:spcPts val="0"/>
              </a:spcAft>
              <a:buSzPts val="600"/>
              <a:buChar char="-"/>
            </a:pPr>
            <a:r>
              <a:rPr lang="nl-NL" sz="2000"/>
              <a:t>Accuracy</a:t>
            </a:r>
            <a:endParaRPr sz="2000"/>
          </a:p>
          <a:p>
            <a:pPr indent="-266700" lvl="1" marL="914400" marR="0" rtl="0" algn="l">
              <a:lnSpc>
                <a:spcPct val="100000"/>
              </a:lnSpc>
              <a:spcBef>
                <a:spcPts val="0"/>
              </a:spcBef>
              <a:spcAft>
                <a:spcPts val="0"/>
              </a:spcAft>
              <a:buSzPts val="600"/>
              <a:buChar char="-"/>
            </a:pPr>
            <a:r>
              <a:rPr lang="nl-NL" sz="2000"/>
              <a:t>Precision</a:t>
            </a:r>
            <a:endParaRPr sz="2000"/>
          </a:p>
          <a:p>
            <a:pPr indent="-266700" lvl="1" marL="914400" marR="0" rtl="0" algn="l">
              <a:lnSpc>
                <a:spcPct val="100000"/>
              </a:lnSpc>
              <a:spcBef>
                <a:spcPts val="0"/>
              </a:spcBef>
              <a:spcAft>
                <a:spcPts val="0"/>
              </a:spcAft>
              <a:buSzPts val="600"/>
              <a:buChar char="-"/>
            </a:pPr>
            <a:r>
              <a:rPr lang="nl-NL" sz="2000"/>
              <a:t>Recall</a:t>
            </a:r>
            <a:endParaRPr sz="2000"/>
          </a:p>
          <a:p>
            <a:pPr indent="-266700" lvl="1" marL="914400" marR="0" rtl="0" algn="l">
              <a:lnSpc>
                <a:spcPct val="100000"/>
              </a:lnSpc>
              <a:spcBef>
                <a:spcPts val="0"/>
              </a:spcBef>
              <a:spcAft>
                <a:spcPts val="0"/>
              </a:spcAft>
              <a:buSzPts val="600"/>
              <a:buChar char="-"/>
            </a:pPr>
            <a:r>
              <a:rPr lang="nl-NL" sz="2000"/>
              <a:t>F1-score</a:t>
            </a:r>
            <a:endParaRPr sz="2000"/>
          </a:p>
          <a:p>
            <a:pPr indent="-266700" lvl="1" marL="914400" marR="0" rtl="0" algn="l">
              <a:lnSpc>
                <a:spcPct val="100000"/>
              </a:lnSpc>
              <a:spcBef>
                <a:spcPts val="0"/>
              </a:spcBef>
              <a:spcAft>
                <a:spcPts val="0"/>
              </a:spcAft>
              <a:buSzPts val="600"/>
              <a:buChar char="-"/>
            </a:pPr>
            <a:r>
              <a:rPr lang="nl-NL" sz="2000"/>
              <a:t>Hamming Loss</a:t>
            </a:r>
            <a:endParaRPr sz="2000"/>
          </a:p>
        </p:txBody>
      </p:sp>
      <p:sp>
        <p:nvSpPr>
          <p:cNvPr id="635" name="Google Shape;635;g2b2c1bf6564_1_67"/>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r>
              <a:rPr b="1" lang="nl-NL" sz="2600">
                <a:solidFill>
                  <a:schemeClr val="dk1"/>
                </a:solidFill>
                <a:latin typeface="Calibri"/>
                <a:ea typeface="Calibri"/>
                <a:cs typeface="Calibri"/>
                <a:sym typeface="Calibri"/>
              </a:rPr>
              <a:t> - top 3 predictions</a:t>
            </a:r>
            <a:endParaRPr b="0" baseline="30000" i="0" sz="2600" u="none" cap="none" strike="noStrike">
              <a:solidFill>
                <a:schemeClr val="dk1"/>
              </a:solidFill>
              <a:latin typeface="Calibri"/>
              <a:ea typeface="Calibri"/>
              <a:cs typeface="Calibri"/>
              <a:sym typeface="Calibri"/>
            </a:endParaRPr>
          </a:p>
        </p:txBody>
      </p:sp>
      <p:sp>
        <p:nvSpPr>
          <p:cNvPr id="636" name="Google Shape;636;g2b2c1bf6564_1_6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637" name="Google Shape;637;g2b2c1bf6564_1_67"/>
          <p:cNvPicPr preferRelativeResize="0"/>
          <p:nvPr/>
        </p:nvPicPr>
        <p:blipFill>
          <a:blip r:embed="rId3">
            <a:alphaModFix/>
          </a:blip>
          <a:stretch>
            <a:fillRect/>
          </a:stretch>
        </p:blipFill>
        <p:spPr>
          <a:xfrm>
            <a:off x="6288800" y="181850"/>
            <a:ext cx="2324100" cy="2628900"/>
          </a:xfrm>
          <a:prstGeom prst="rect">
            <a:avLst/>
          </a:prstGeom>
          <a:noFill/>
          <a:ln>
            <a:noFill/>
          </a:ln>
        </p:spPr>
      </p:pic>
      <p:pic>
        <p:nvPicPr>
          <p:cNvPr id="638" name="Google Shape;638;g2b2c1bf6564_1_67"/>
          <p:cNvPicPr preferRelativeResize="0"/>
          <p:nvPr/>
        </p:nvPicPr>
        <p:blipFill>
          <a:blip r:embed="rId4">
            <a:alphaModFix/>
          </a:blip>
          <a:stretch>
            <a:fillRect/>
          </a:stretch>
        </p:blipFill>
        <p:spPr>
          <a:xfrm>
            <a:off x="6372100" y="2758800"/>
            <a:ext cx="2145425" cy="2112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2b2c1bf6564_1_87"/>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00000"/>
              </a:buClr>
              <a:buSzPts val="1800"/>
              <a:buFont typeface="Arial"/>
              <a:buNone/>
            </a:pPr>
            <a:r>
              <a:rPr lang="nl-NL"/>
              <a:t>Results &amp; Discussion - Task 2</a:t>
            </a:r>
            <a:endParaRPr/>
          </a:p>
        </p:txBody>
      </p:sp>
      <p:sp>
        <p:nvSpPr>
          <p:cNvPr id="645" name="Google Shape;645;g2b2c1bf6564_1_87"/>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NN</a:t>
            </a:r>
            <a:r>
              <a:rPr b="1" lang="nl-NL" sz="2600">
                <a:solidFill>
                  <a:schemeClr val="dk1"/>
                </a:solidFill>
                <a:latin typeface="Calibri"/>
                <a:ea typeface="Calibri"/>
                <a:cs typeface="Calibri"/>
                <a:sym typeface="Calibri"/>
              </a:rPr>
              <a:t> - top 3 predictions</a:t>
            </a:r>
            <a:endParaRPr b="0" baseline="30000" i="0" sz="1400" u="none" cap="none" strike="noStrike">
              <a:solidFill>
                <a:schemeClr val="dk1"/>
              </a:solidFill>
              <a:latin typeface="Calibri"/>
              <a:ea typeface="Calibri"/>
              <a:cs typeface="Calibri"/>
              <a:sym typeface="Calibri"/>
            </a:endParaRPr>
          </a:p>
        </p:txBody>
      </p:sp>
      <p:sp>
        <p:nvSpPr>
          <p:cNvPr id="646" name="Google Shape;646;g2b2c1bf6564_1_8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647" name="Google Shape;647;g2b2c1bf6564_1_87"/>
          <p:cNvPicPr preferRelativeResize="0"/>
          <p:nvPr/>
        </p:nvPicPr>
        <p:blipFill rotWithShape="1">
          <a:blip r:embed="rId3">
            <a:alphaModFix/>
          </a:blip>
          <a:srcRect b="0" l="0" r="19807" t="0"/>
          <a:stretch/>
        </p:blipFill>
        <p:spPr>
          <a:xfrm>
            <a:off x="1157900" y="1549625"/>
            <a:ext cx="6941149" cy="2815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b27a88ca1b_0_446"/>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Results &amp; Discussion - Task 2</a:t>
            </a:r>
            <a:endParaRPr/>
          </a:p>
        </p:txBody>
      </p:sp>
      <p:sp>
        <p:nvSpPr>
          <p:cNvPr id="654" name="Google Shape;654;g2b27a88ca1b_0_446"/>
          <p:cNvSpPr txBox="1"/>
          <p:nvPr>
            <p:ph idx="1" type="body"/>
          </p:nvPr>
        </p:nvSpPr>
        <p:spPr>
          <a:xfrm>
            <a:off x="360000" y="972000"/>
            <a:ext cx="4145700" cy="333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600"/>
              <a:t>Optimized </a:t>
            </a:r>
            <a:r>
              <a:rPr b="1" lang="nl-NL" sz="2600"/>
              <a:t>NN</a:t>
            </a:r>
            <a:endParaRPr b="1" sz="26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nl-NL" sz="1800"/>
              <a:t>Slightly different hyperparameter sets</a:t>
            </a:r>
            <a:endParaRPr sz="18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nl-NL" sz="1800"/>
              <a:t>Less neurons for fingerprints</a:t>
            </a:r>
            <a:endParaRPr sz="1800"/>
          </a:p>
          <a:p>
            <a:pPr indent="-342900" lvl="1" marL="914400" rtl="0" algn="l">
              <a:lnSpc>
                <a:spcPct val="100000"/>
              </a:lnSpc>
              <a:spcBef>
                <a:spcPts val="0"/>
              </a:spcBef>
              <a:spcAft>
                <a:spcPts val="0"/>
              </a:spcAft>
              <a:buSzPts val="1800"/>
              <a:buChar char="-"/>
            </a:pPr>
            <a:r>
              <a:rPr lang="nl-NL" sz="1800"/>
              <a:t>Possible explanation is that input vector of fingerprints is larger →</a:t>
            </a:r>
            <a:endParaRPr sz="1800"/>
          </a:p>
          <a:p>
            <a:pPr indent="-342900" lvl="1" marL="914400" rtl="0" algn="l">
              <a:lnSpc>
                <a:spcPct val="100000"/>
              </a:lnSpc>
              <a:spcBef>
                <a:spcPts val="0"/>
              </a:spcBef>
              <a:spcAft>
                <a:spcPts val="0"/>
              </a:spcAft>
              <a:buSzPts val="1800"/>
              <a:buChar char="-"/>
            </a:pPr>
            <a:r>
              <a:rPr lang="nl-NL" sz="1800"/>
              <a:t>Use less neurons to reduce information, generalize more and prevent overfitting</a:t>
            </a:r>
            <a:endParaRPr sz="1800"/>
          </a:p>
        </p:txBody>
      </p:sp>
      <p:sp>
        <p:nvSpPr>
          <p:cNvPr id="655" name="Google Shape;655;g2b27a88ca1b_0_446"/>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656" name="Google Shape;656;g2b27a88ca1b_0_446"/>
          <p:cNvPicPr preferRelativeResize="0"/>
          <p:nvPr/>
        </p:nvPicPr>
        <p:blipFill>
          <a:blip r:embed="rId3">
            <a:alphaModFix/>
          </a:blip>
          <a:stretch>
            <a:fillRect/>
          </a:stretch>
        </p:blipFill>
        <p:spPr>
          <a:xfrm>
            <a:off x="4763324" y="1087851"/>
            <a:ext cx="3378675" cy="3396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b2f3833947_1_1"/>
          <p:cNvSpPr txBox="1"/>
          <p:nvPr>
            <p:ph type="title"/>
          </p:nvPr>
        </p:nvSpPr>
        <p:spPr>
          <a:xfrm>
            <a:off x="360000" y="310695"/>
            <a:ext cx="8326800" cy="567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rgbClr val="000000"/>
              </a:buClr>
              <a:buSzPct val="56250"/>
              <a:buFont typeface="Arial"/>
              <a:buNone/>
            </a:pPr>
            <a:r>
              <a:rPr lang="nl-NL"/>
              <a:t>Results &amp; Discussion - Task 2</a:t>
            </a:r>
            <a:endParaRPr/>
          </a:p>
          <a:p>
            <a:pPr indent="0" lvl="0" marL="0" rtl="0" algn="l">
              <a:spcBef>
                <a:spcPts val="0"/>
              </a:spcBef>
              <a:spcAft>
                <a:spcPts val="0"/>
              </a:spcAft>
              <a:buNone/>
            </a:pPr>
            <a:r>
              <a:t/>
            </a:r>
            <a:endParaRPr/>
          </a:p>
        </p:txBody>
      </p:sp>
      <p:sp>
        <p:nvSpPr>
          <p:cNvPr id="663" name="Google Shape;663;g2b2f3833947_1_1"/>
          <p:cNvSpPr txBox="1"/>
          <p:nvPr>
            <p:ph idx="1" type="body"/>
          </p:nvPr>
        </p:nvSpPr>
        <p:spPr>
          <a:xfrm>
            <a:off x="360000" y="972000"/>
            <a:ext cx="40755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600"/>
              <a:t>Optimized NN</a:t>
            </a:r>
            <a:endParaRPr b="1" sz="26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nl-NL" sz="1800"/>
              <a:t>Jaccard Score similar to base models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nl-NL" sz="1800"/>
              <a:t>No real improvement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nl-NL" sz="1800"/>
              <a:t>It is possible that the low amount of imbalanced data does not allow for optimization</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nl-NL" sz="1800"/>
              <a:t>More in depth research possible but not in scope of this project</a:t>
            </a:r>
            <a:endParaRPr sz="1800"/>
          </a:p>
        </p:txBody>
      </p:sp>
      <p:sp>
        <p:nvSpPr>
          <p:cNvPr id="664" name="Google Shape;664;g2b2f3833947_1_1"/>
          <p:cNvSpPr txBox="1"/>
          <p:nvPr>
            <p:ph idx="12" type="sldNum"/>
          </p:nvPr>
        </p:nvSpPr>
        <p:spPr>
          <a:xfrm>
            <a:off x="8316142" y="4738800"/>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nl-NL"/>
              <a:t>‹#›</a:t>
            </a:fld>
            <a:endParaRPr/>
          </a:p>
        </p:txBody>
      </p:sp>
      <p:pic>
        <p:nvPicPr>
          <p:cNvPr id="665" name="Google Shape;665;g2b2f3833947_1_1"/>
          <p:cNvPicPr preferRelativeResize="0"/>
          <p:nvPr/>
        </p:nvPicPr>
        <p:blipFill>
          <a:blip r:embed="rId3">
            <a:alphaModFix/>
          </a:blip>
          <a:stretch>
            <a:fillRect/>
          </a:stretch>
        </p:blipFill>
        <p:spPr>
          <a:xfrm>
            <a:off x="4964675" y="1692501"/>
            <a:ext cx="3351475" cy="685924"/>
          </a:xfrm>
          <a:prstGeom prst="rect">
            <a:avLst/>
          </a:prstGeom>
          <a:noFill/>
          <a:ln>
            <a:noFill/>
          </a:ln>
        </p:spPr>
      </p:pic>
      <p:pic>
        <p:nvPicPr>
          <p:cNvPr id="666" name="Google Shape;666;g2b2f3833947_1_1"/>
          <p:cNvPicPr preferRelativeResize="0"/>
          <p:nvPr/>
        </p:nvPicPr>
        <p:blipFill>
          <a:blip r:embed="rId4">
            <a:alphaModFix/>
          </a:blip>
          <a:stretch>
            <a:fillRect/>
          </a:stretch>
        </p:blipFill>
        <p:spPr>
          <a:xfrm>
            <a:off x="4964675" y="2895275"/>
            <a:ext cx="3351475" cy="68975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a380954154_0_9"/>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00000"/>
              </a:buClr>
              <a:buSzPts val="1800"/>
              <a:buFont typeface="Arial"/>
              <a:buNone/>
            </a:pPr>
            <a:r>
              <a:rPr lang="nl-NL"/>
              <a:t>Results &amp; Discussion</a:t>
            </a:r>
            <a:r>
              <a:rPr lang="nl-NL"/>
              <a:t> - Task 2</a:t>
            </a:r>
            <a:endParaRPr/>
          </a:p>
        </p:txBody>
      </p:sp>
      <p:sp>
        <p:nvSpPr>
          <p:cNvPr id="673" name="Google Shape;673;g2a380954154_0_9"/>
          <p:cNvSpPr txBox="1"/>
          <p:nvPr/>
        </p:nvSpPr>
        <p:spPr>
          <a:xfrm>
            <a:off x="366175" y="894150"/>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nl-NL" sz="2600" u="none" cap="none" strike="noStrike">
                <a:solidFill>
                  <a:schemeClr val="dk1"/>
                </a:solidFill>
                <a:latin typeface="Calibri"/>
                <a:ea typeface="Calibri"/>
                <a:cs typeface="Calibri"/>
                <a:sym typeface="Calibri"/>
              </a:rPr>
              <a:t>Graph NN</a:t>
            </a:r>
            <a:endParaRPr b="1" i="0" sz="2600" u="none" cap="none" strike="noStrike">
              <a:solidFill>
                <a:schemeClr val="dk1"/>
              </a:solidFill>
              <a:latin typeface="Calibri"/>
              <a:ea typeface="Calibri"/>
              <a:cs typeface="Calibri"/>
              <a:sym typeface="Calibri"/>
            </a:endParaRPr>
          </a:p>
        </p:txBody>
      </p:sp>
      <p:sp>
        <p:nvSpPr>
          <p:cNvPr id="674" name="Google Shape;674;g2a380954154_0_9"/>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pic>
        <p:nvPicPr>
          <p:cNvPr id="675" name="Google Shape;675;g2a380954154_0_9"/>
          <p:cNvPicPr preferRelativeResize="0"/>
          <p:nvPr/>
        </p:nvPicPr>
        <p:blipFill>
          <a:blip r:embed="rId3">
            <a:alphaModFix/>
          </a:blip>
          <a:stretch>
            <a:fillRect/>
          </a:stretch>
        </p:blipFill>
        <p:spPr>
          <a:xfrm>
            <a:off x="366175" y="1552050"/>
            <a:ext cx="5400675" cy="1771650"/>
          </a:xfrm>
          <a:prstGeom prst="rect">
            <a:avLst/>
          </a:prstGeom>
          <a:noFill/>
          <a:ln>
            <a:noFill/>
          </a:ln>
        </p:spPr>
      </p:pic>
      <p:pic>
        <p:nvPicPr>
          <p:cNvPr id="676" name="Google Shape;676;g2a380954154_0_9"/>
          <p:cNvPicPr preferRelativeResize="0"/>
          <p:nvPr/>
        </p:nvPicPr>
        <p:blipFill>
          <a:blip r:embed="rId4">
            <a:alphaModFix/>
          </a:blip>
          <a:stretch>
            <a:fillRect/>
          </a:stretch>
        </p:blipFill>
        <p:spPr>
          <a:xfrm>
            <a:off x="359988" y="3691825"/>
            <a:ext cx="5143500" cy="1047750"/>
          </a:xfrm>
          <a:prstGeom prst="rect">
            <a:avLst/>
          </a:prstGeom>
          <a:noFill/>
          <a:ln>
            <a:noFill/>
          </a:ln>
        </p:spPr>
      </p:pic>
      <p:sp>
        <p:nvSpPr>
          <p:cNvPr id="677" name="Google Shape;677;g2a380954154_0_9"/>
          <p:cNvSpPr txBox="1"/>
          <p:nvPr/>
        </p:nvSpPr>
        <p:spPr>
          <a:xfrm>
            <a:off x="408600" y="3206425"/>
            <a:ext cx="83268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nl-NL" sz="2600">
                <a:solidFill>
                  <a:schemeClr val="dk1"/>
                </a:solidFill>
                <a:latin typeface="Calibri"/>
                <a:ea typeface="Calibri"/>
                <a:cs typeface="Calibri"/>
                <a:sym typeface="Calibri"/>
              </a:rPr>
              <a:t>Top 3</a:t>
            </a:r>
            <a:endParaRPr b="1" i="0" sz="2600" u="none" cap="none" strike="noStrik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b27a88ca1b_0_46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Results &amp; Discussion - Task 2</a:t>
            </a:r>
            <a:endParaRPr/>
          </a:p>
        </p:txBody>
      </p:sp>
      <p:sp>
        <p:nvSpPr>
          <p:cNvPr id="684" name="Google Shape;684;g2b27a88ca1b_0_460"/>
          <p:cNvSpPr txBox="1"/>
          <p:nvPr>
            <p:ph idx="1" type="body"/>
          </p:nvPr>
        </p:nvSpPr>
        <p:spPr>
          <a:xfrm>
            <a:off x="360000" y="972000"/>
            <a:ext cx="2636400" cy="567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nl-NL" sz="2600"/>
              <a:t>Decision Fusion</a:t>
            </a:r>
            <a:endParaRPr sz="2600"/>
          </a:p>
        </p:txBody>
      </p:sp>
      <p:sp>
        <p:nvSpPr>
          <p:cNvPr id="685" name="Google Shape;685;g2b27a88ca1b_0_46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aphicFrame>
        <p:nvGraphicFramePr>
          <p:cNvPr id="686" name="Google Shape;686;g2b27a88ca1b_0_460"/>
          <p:cNvGraphicFramePr/>
          <p:nvPr/>
        </p:nvGraphicFramePr>
        <p:xfrm>
          <a:off x="827700" y="1404700"/>
          <a:ext cx="3000000" cy="3000000"/>
        </p:xfrm>
        <a:graphic>
          <a:graphicData uri="http://schemas.openxmlformats.org/drawingml/2006/table">
            <a:tbl>
              <a:tblPr>
                <a:noFill/>
                <a:tableStyleId>{022010DC-401E-44D6-BF43-B98257BECEA9}</a:tableStyleId>
              </a:tblPr>
              <a:tblGrid>
                <a:gridCol w="1561850"/>
                <a:gridCol w="959225"/>
                <a:gridCol w="854950"/>
                <a:gridCol w="843200"/>
                <a:gridCol w="807800"/>
                <a:gridCol w="878550"/>
                <a:gridCol w="831400"/>
                <a:gridCol w="654425"/>
              </a:tblGrid>
              <a:tr h="342900">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MODEL</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Categorical Accuracy</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Precision</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Recall</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F1-Score</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Jaccard Score</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Hamming Loss</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nl-NL" sz="1200">
                          <a:solidFill>
                            <a:schemeClr val="lt1"/>
                          </a:solidFill>
                          <a:latin typeface="Calibri"/>
                          <a:ea typeface="Calibri"/>
                          <a:cs typeface="Calibri"/>
                          <a:sym typeface="Calibri"/>
                        </a:rPr>
                        <a:t>ORDER</a:t>
                      </a:r>
                      <a:endParaRPr b="1" sz="1200">
                        <a:solidFill>
                          <a:schemeClr val="lt1"/>
                        </a:solidFill>
                        <a:latin typeface="Calibri"/>
                        <a:ea typeface="Calibri"/>
                        <a:cs typeface="Calibri"/>
                        <a:sym typeface="Calibri"/>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200025">
                <a:tc>
                  <a:txBody>
                    <a:bodyPr/>
                    <a:lstStyle/>
                    <a:p>
                      <a:pPr indent="0" lvl="0" marL="89999" rtl="0" algn="l">
                        <a:lnSpc>
                          <a:spcPct val="115000"/>
                        </a:lnSpc>
                        <a:spcBef>
                          <a:spcPts val="0"/>
                        </a:spcBef>
                        <a:spcAft>
                          <a:spcPts val="0"/>
                        </a:spcAft>
                        <a:buNone/>
                      </a:pPr>
                      <a:r>
                        <a:rPr b="1" lang="nl-NL" sz="1100">
                          <a:latin typeface="Calibri"/>
                          <a:ea typeface="Calibri"/>
                          <a:cs typeface="Calibri"/>
                          <a:sym typeface="Calibri"/>
                        </a:rPr>
                        <a:t>BR (descriptors)</a:t>
                      </a:r>
                      <a:endParaRPr b="1" sz="11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89999" rtl="0" algn="l">
                        <a:lnSpc>
                          <a:spcPct val="115000"/>
                        </a:lnSpc>
                        <a:spcBef>
                          <a:spcPts val="0"/>
                        </a:spcBef>
                        <a:spcAft>
                          <a:spcPts val="0"/>
                        </a:spcAft>
                        <a:buNone/>
                      </a:pPr>
                      <a:r>
                        <a:rPr b="1" lang="nl-NL" sz="1100">
                          <a:latin typeface="Calibri"/>
                          <a:ea typeface="Calibri"/>
                          <a:cs typeface="Calibri"/>
                          <a:sym typeface="Calibri"/>
                        </a:rPr>
                        <a:t>BR (fingerprints)</a:t>
                      </a:r>
                      <a:endParaRPr b="1" sz="11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5</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89999" rtl="0" algn="l">
                        <a:lnSpc>
                          <a:spcPct val="115000"/>
                        </a:lnSpc>
                        <a:spcBef>
                          <a:spcPts val="0"/>
                        </a:spcBef>
                        <a:spcAft>
                          <a:spcPts val="0"/>
                        </a:spcAft>
                        <a:buNone/>
                      </a:pPr>
                      <a:r>
                        <a:rPr b="1" lang="nl-NL" sz="1100">
                          <a:latin typeface="Calibri"/>
                          <a:ea typeface="Calibri"/>
                          <a:cs typeface="Calibri"/>
                          <a:sym typeface="Calibri"/>
                        </a:rPr>
                        <a:t>NN (</a:t>
                      </a:r>
                      <a:r>
                        <a:rPr b="1" lang="nl-NL" sz="1100">
                          <a:latin typeface="Calibri"/>
                          <a:ea typeface="Calibri"/>
                          <a:cs typeface="Calibri"/>
                          <a:sym typeface="Calibri"/>
                        </a:rPr>
                        <a:t>descriptors</a:t>
                      </a:r>
                      <a:r>
                        <a:rPr b="1" lang="nl-NL" sz="1100">
                          <a:latin typeface="Calibri"/>
                          <a:ea typeface="Calibri"/>
                          <a:cs typeface="Calibri"/>
                          <a:sym typeface="Calibri"/>
                        </a:rPr>
                        <a:t>)</a:t>
                      </a:r>
                      <a:endParaRPr b="1" sz="11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89999" rtl="0" algn="l">
                        <a:lnSpc>
                          <a:spcPct val="115000"/>
                        </a:lnSpc>
                        <a:spcBef>
                          <a:spcPts val="0"/>
                        </a:spcBef>
                        <a:spcAft>
                          <a:spcPts val="0"/>
                        </a:spcAft>
                        <a:buNone/>
                      </a:pPr>
                      <a:r>
                        <a:rPr b="1" lang="nl-NL" sz="1100">
                          <a:latin typeface="Calibri"/>
                          <a:ea typeface="Calibri"/>
                          <a:cs typeface="Calibri"/>
                          <a:sym typeface="Calibri"/>
                        </a:rPr>
                        <a:t>NN (fingerprints)</a:t>
                      </a:r>
                      <a:endParaRPr b="1" sz="11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0.28</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rtl="0" algn="l">
                        <a:lnSpc>
                          <a:spcPct val="115000"/>
                        </a:lnSpc>
                        <a:spcBef>
                          <a:spcPts val="0"/>
                        </a:spcBef>
                        <a:spcAft>
                          <a:spcPts val="0"/>
                        </a:spcAft>
                        <a:buNone/>
                      </a:pPr>
                      <a:r>
                        <a:rPr b="1" lang="nl-NL" sz="1100">
                          <a:latin typeface="Calibri"/>
                          <a:ea typeface="Calibri"/>
                          <a:cs typeface="Calibri"/>
                          <a:sym typeface="Calibri"/>
                        </a:rPr>
                        <a:t>OPT NN (descriptors)</a:t>
                      </a:r>
                      <a:endParaRPr b="1" sz="1100">
                        <a:latin typeface="Calibri"/>
                        <a:ea typeface="Calibri"/>
                        <a:cs typeface="Calibri"/>
                        <a:sym typeface="Calibri"/>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0.37</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0.22</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0" rtl="0" algn="l">
                        <a:lnSpc>
                          <a:spcPct val="115000"/>
                        </a:lnSpc>
                        <a:spcBef>
                          <a:spcPts val="0"/>
                        </a:spcBef>
                        <a:spcAft>
                          <a:spcPts val="0"/>
                        </a:spcAft>
                        <a:buNone/>
                      </a:pPr>
                      <a:r>
                        <a:rPr b="1" lang="nl-NL" sz="1100">
                          <a:latin typeface="Calibri"/>
                          <a:ea typeface="Calibri"/>
                          <a:cs typeface="Calibri"/>
                          <a:sym typeface="Calibri"/>
                        </a:rPr>
                        <a:t>OPT </a:t>
                      </a:r>
                      <a:r>
                        <a:rPr b="1" lang="nl-NL" sz="1100">
                          <a:latin typeface="Calibri"/>
                          <a:ea typeface="Calibri"/>
                          <a:cs typeface="Calibri"/>
                          <a:sym typeface="Calibri"/>
                        </a:rPr>
                        <a:t>NN (fingerprints)</a:t>
                      </a:r>
                      <a:endParaRPr b="1" sz="1100">
                        <a:latin typeface="Calibri"/>
                        <a:ea typeface="Calibri"/>
                        <a:cs typeface="Calibri"/>
                        <a:sym typeface="Calibri"/>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0.21</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a:t>
                      </a:r>
                      <a:r>
                        <a:rPr lang="nl-NL" sz="1100">
                          <a:latin typeface="Calibri"/>
                          <a:ea typeface="Calibri"/>
                          <a:cs typeface="Calibri"/>
                          <a:sym typeface="Calibri"/>
                        </a:rPr>
                        <a:t>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89999" rtl="0" algn="l">
                        <a:lnSpc>
                          <a:spcPct val="115000"/>
                        </a:lnSpc>
                        <a:spcBef>
                          <a:spcPts val="0"/>
                        </a:spcBef>
                        <a:spcAft>
                          <a:spcPts val="0"/>
                        </a:spcAft>
                        <a:buNone/>
                      </a:pPr>
                      <a:r>
                        <a:rPr b="1" lang="nl-NL" sz="1100">
                          <a:latin typeface="Calibri"/>
                          <a:ea typeface="Calibri"/>
                          <a:cs typeface="Calibri"/>
                          <a:sym typeface="Calibri"/>
                        </a:rPr>
                        <a:t>Graph NN</a:t>
                      </a:r>
                      <a:endParaRPr b="1" sz="11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0.29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0.19</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0.04</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nl-NL" sz="1100">
                          <a:latin typeface="Calibri"/>
                          <a:ea typeface="Calibri"/>
                          <a:cs typeface="Calibri"/>
                          <a:sym typeface="Calibri"/>
                        </a:rPr>
                        <a:t>6</a:t>
                      </a:r>
                      <a:endParaRPr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00025">
                <a:tc>
                  <a:txBody>
                    <a:bodyPr/>
                    <a:lstStyle/>
                    <a:p>
                      <a:pPr indent="0" lvl="0" marL="89999" rtl="0" algn="l">
                        <a:lnSpc>
                          <a:spcPct val="115000"/>
                        </a:lnSpc>
                        <a:spcBef>
                          <a:spcPts val="0"/>
                        </a:spcBef>
                        <a:spcAft>
                          <a:spcPts val="0"/>
                        </a:spcAft>
                        <a:buNone/>
                      </a:pPr>
                      <a:r>
                        <a:rPr b="1" lang="nl-NL">
                          <a:solidFill>
                            <a:schemeClr val="lt1"/>
                          </a:solidFill>
                          <a:latin typeface="Calibri"/>
                          <a:ea typeface="Calibri"/>
                          <a:cs typeface="Calibri"/>
                          <a:sym typeface="Calibri"/>
                        </a:rPr>
                        <a:t>DATA FUSION</a:t>
                      </a:r>
                      <a:endParaRPr b="1">
                        <a:solidFill>
                          <a:schemeClr val="lt1"/>
                        </a:solidFill>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0.01</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0.36</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0.41</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0.36</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0.26</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b="1" lang="nl-NL">
                          <a:latin typeface="Calibri"/>
                          <a:ea typeface="Calibri"/>
                          <a:cs typeface="Calibri"/>
                          <a:sym typeface="Calibri"/>
                        </a:rPr>
                        <a:t>0.03</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b="1">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
        <p:nvSpPr>
          <p:cNvPr id="687" name="Google Shape;687;g2b27a88ca1b_0_460"/>
          <p:cNvSpPr txBox="1"/>
          <p:nvPr/>
        </p:nvSpPr>
        <p:spPr>
          <a:xfrm>
            <a:off x="768575" y="3835300"/>
            <a:ext cx="7639200" cy="9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NL" sz="1600">
                <a:solidFill>
                  <a:schemeClr val="dk1"/>
                </a:solidFill>
                <a:latin typeface="Calibri"/>
                <a:ea typeface="Calibri"/>
                <a:cs typeface="Calibri"/>
                <a:sym typeface="Calibri"/>
              </a:rPr>
              <a:t>Best Results of Competition:</a:t>
            </a:r>
            <a:r>
              <a:rPr lang="nl-NL" sz="1600">
                <a:solidFill>
                  <a:schemeClr val="dk1"/>
                </a:solidFill>
                <a:latin typeface="Calibri"/>
                <a:ea typeface="Calibri"/>
                <a:cs typeface="Calibri"/>
                <a:sym typeface="Calibri"/>
              </a:rPr>
              <a:t> Jaccard Scores around 0.4-0.3</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nl-NL">
                <a:solidFill>
                  <a:schemeClr val="dk1"/>
                </a:solidFill>
                <a:latin typeface="Calibri"/>
                <a:ea typeface="Calibri"/>
                <a:cs typeface="Calibri"/>
                <a:sym typeface="Calibri"/>
              </a:rPr>
              <a:t>Jaccard Score is computed for the Top-5 sentences in comparison to the ground truth, and the best score across all 5 predictions is considered for the said molecule</a:t>
            </a:r>
            <a:endParaRPr>
              <a:solidFill>
                <a:schemeClr val="dk1"/>
              </a:solidFill>
              <a:latin typeface="Calibri"/>
              <a:ea typeface="Calibri"/>
              <a:cs typeface="Calibri"/>
              <a:sym typeface="Calibri"/>
            </a:endParaRPr>
          </a:p>
        </p:txBody>
      </p:sp>
      <p:sp>
        <p:nvSpPr>
          <p:cNvPr id="688" name="Google Shape;688;g2b27a88ca1b_0_460"/>
          <p:cNvSpPr txBox="1"/>
          <p:nvPr/>
        </p:nvSpPr>
        <p:spPr>
          <a:xfrm>
            <a:off x="6440375" y="3759100"/>
            <a:ext cx="14178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NL" sz="1200">
                <a:solidFill>
                  <a:schemeClr val="dk1"/>
                </a:solidFill>
                <a:latin typeface="Calibri"/>
                <a:ea typeface="Calibri"/>
                <a:cs typeface="Calibri"/>
                <a:sym typeface="Calibri"/>
              </a:rPr>
              <a:t>Would be on Top 10</a:t>
            </a:r>
            <a:endParaRPr sz="1200">
              <a:solidFill>
                <a:schemeClr val="dk1"/>
              </a:solidFill>
              <a:latin typeface="Calibri"/>
              <a:ea typeface="Calibri"/>
              <a:cs typeface="Calibri"/>
              <a:sym typeface="Calibri"/>
            </a:endParaRPr>
          </a:p>
        </p:txBody>
      </p:sp>
      <p:sp>
        <p:nvSpPr>
          <p:cNvPr id="689" name="Google Shape;689;g2b27a88ca1b_0_460"/>
          <p:cNvSpPr/>
          <p:nvPr/>
        </p:nvSpPr>
        <p:spPr>
          <a:xfrm flipH="1" rot="10800000">
            <a:off x="6253470" y="3808150"/>
            <a:ext cx="186900" cy="175800"/>
          </a:xfrm>
          <a:prstGeom prst="bentArrow">
            <a:avLst>
              <a:gd fmla="val 25000" name="adj1"/>
              <a:gd fmla="val 25000" name="adj2"/>
              <a:gd fmla="val 25000" name="adj3"/>
              <a:gd fmla="val 43750"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b2d490a2e0_1_88"/>
          <p:cNvSpPr txBox="1"/>
          <p:nvPr>
            <p:ph type="ctrTitle"/>
          </p:nvPr>
        </p:nvSpPr>
        <p:spPr>
          <a:xfrm>
            <a:off x="990949" y="1640900"/>
            <a:ext cx="61482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5</a:t>
            </a:r>
            <a:r>
              <a:rPr lang="nl-NL"/>
              <a:t>. Label Handling</a:t>
            </a:r>
            <a:endParaRPr/>
          </a:p>
        </p:txBody>
      </p:sp>
      <p:sp>
        <p:nvSpPr>
          <p:cNvPr id="696" name="Google Shape;696;g2b2d490a2e0_1_8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28bee19923b_0_0"/>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2"/>
              </a:buClr>
              <a:buSzPts val="3200"/>
              <a:buFont typeface="Calibri"/>
              <a:buNone/>
            </a:pPr>
            <a:r>
              <a:rPr lang="nl-NL"/>
              <a:t>Label Handling</a:t>
            </a:r>
            <a:endParaRPr/>
          </a:p>
        </p:txBody>
      </p:sp>
      <p:sp>
        <p:nvSpPr>
          <p:cNvPr id="702" name="Google Shape;702;g28bee19923b_0_0"/>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aphicFrame>
        <p:nvGraphicFramePr>
          <p:cNvPr id="703" name="Google Shape;703;g28bee19923b_0_0"/>
          <p:cNvGraphicFramePr/>
          <p:nvPr/>
        </p:nvGraphicFramePr>
        <p:xfrm>
          <a:off x="360000" y="876263"/>
          <a:ext cx="3000000" cy="3000000"/>
        </p:xfrm>
        <a:graphic>
          <a:graphicData uri="http://schemas.openxmlformats.org/drawingml/2006/table">
            <a:tbl>
              <a:tblPr>
                <a:noFill/>
                <a:tableStyleId>{77EB288A-9807-47CD-8E1C-4331CAF838A9}</a:tableStyleId>
              </a:tblPr>
              <a:tblGrid>
                <a:gridCol w="2081700"/>
                <a:gridCol w="2081700"/>
                <a:gridCol w="2081700"/>
                <a:gridCol w="2081700"/>
              </a:tblGrid>
              <a:tr h="393275">
                <a:tc>
                  <a:txBody>
                    <a:bodyPr/>
                    <a:lstStyle/>
                    <a:p>
                      <a:pPr indent="0" lvl="0" marL="0" rtl="0" algn="ctr">
                        <a:spcBef>
                          <a:spcPts val="0"/>
                        </a:spcBef>
                        <a:spcAft>
                          <a:spcPts val="0"/>
                        </a:spcAft>
                        <a:buNone/>
                      </a:pPr>
                      <a:r>
                        <a:rPr b="1" lang="nl-NL" sz="2000">
                          <a:solidFill>
                            <a:schemeClr val="lt1"/>
                          </a:solidFill>
                        </a:rPr>
                        <a:t>OPTION 1</a:t>
                      </a:r>
                      <a:endParaRPr b="1" sz="2000">
                        <a:solidFill>
                          <a:schemeClr val="lt1"/>
                        </a:solidFill>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nl-NL" sz="2000">
                          <a:solidFill>
                            <a:schemeClr val="lt1"/>
                          </a:solidFill>
                        </a:rPr>
                        <a:t>OPTION 2</a:t>
                      </a:r>
                      <a:endParaRPr b="1" sz="2000">
                        <a:solidFill>
                          <a:schemeClr val="lt1"/>
                        </a:solidFill>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nl-NL" sz="2000">
                          <a:solidFill>
                            <a:schemeClr val="lt1"/>
                          </a:solidFill>
                        </a:rPr>
                        <a:t>OPTION 3</a:t>
                      </a:r>
                      <a:endParaRPr b="1" sz="2000">
                        <a:solidFill>
                          <a:schemeClr val="lt1"/>
                        </a:solidFill>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nl-NL" sz="2000">
                          <a:solidFill>
                            <a:schemeClr val="lt1"/>
                          </a:solidFill>
                        </a:rPr>
                        <a:t>OPTION 4</a:t>
                      </a:r>
                      <a:endParaRPr b="1" sz="2000">
                        <a:solidFill>
                          <a:schemeClr val="lt1"/>
                        </a:solidFill>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rgbClr val="B7B7B7"/>
                      </a:solidFill>
                      <a:prstDash val="solid"/>
                      <a:round/>
                      <a:headEnd len="sm" w="sm" type="none"/>
                      <a:tailEnd len="sm" w="sm" type="none"/>
                    </a:lnB>
                    <a:solidFill>
                      <a:schemeClr val="dk2"/>
                    </a:solidFill>
                  </a:tcPr>
                </a:tc>
              </a:tr>
              <a:tr h="381000">
                <a:tc>
                  <a:txBody>
                    <a:bodyPr/>
                    <a:lstStyle/>
                    <a:p>
                      <a:pPr indent="0" lvl="0" marL="0" rtl="0" algn="l">
                        <a:spcBef>
                          <a:spcPts val="0"/>
                        </a:spcBef>
                        <a:spcAft>
                          <a:spcPts val="0"/>
                        </a:spcAft>
                        <a:buNone/>
                      </a:pPr>
                      <a:r>
                        <a:rPr lang="nl-NL">
                          <a:latin typeface="Calibri"/>
                          <a:ea typeface="Calibri"/>
                          <a:cs typeface="Calibri"/>
                          <a:sym typeface="Calibri"/>
                        </a:rPr>
                        <a:t>Paper [17]</a:t>
                      </a:r>
                      <a:endParaRPr>
                        <a:latin typeface="Calibri"/>
                        <a:ea typeface="Calibri"/>
                        <a:cs typeface="Calibri"/>
                        <a:sym typeface="Calibri"/>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nl-NL">
                          <a:latin typeface="Calibri"/>
                          <a:ea typeface="Calibri"/>
                          <a:cs typeface="Calibri"/>
                          <a:sym typeface="Calibri"/>
                        </a:rPr>
                        <a:t>Paper [7]</a:t>
                      </a:r>
                      <a:endParaRPr>
                        <a:latin typeface="Calibri"/>
                        <a:ea typeface="Calibri"/>
                        <a:cs typeface="Calibri"/>
                        <a:sym typeface="Calibri"/>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nl-NL">
                          <a:latin typeface="Calibri"/>
                          <a:ea typeface="Calibri"/>
                          <a:cs typeface="Calibri"/>
                          <a:sym typeface="Calibri"/>
                        </a:rPr>
                        <a:t>Papers [18] and [19]</a:t>
                      </a:r>
                      <a:endParaRPr>
                        <a:latin typeface="Calibri"/>
                        <a:ea typeface="Calibri"/>
                        <a:cs typeface="Calibri"/>
                        <a:sym typeface="Calibri"/>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nl-NL">
                          <a:latin typeface="Calibri"/>
                          <a:ea typeface="Calibri"/>
                          <a:cs typeface="Calibri"/>
                          <a:sym typeface="Calibri"/>
                        </a:rPr>
                        <a:t>Team Proposal</a:t>
                      </a:r>
                      <a:endParaRPr>
                        <a:latin typeface="Calibri"/>
                        <a:ea typeface="Calibri"/>
                        <a:cs typeface="Calibri"/>
                        <a:sym typeface="Calibri"/>
                      </a:endParaRPr>
                    </a:p>
                  </a:txBody>
                  <a:tcPr marT="91425" marB="91425" marR="91425" marL="91425">
                    <a:lnL cap="flat" cmpd="sng" w="19050">
                      <a:solidFill>
                        <a:srgbClr val="B7B7B7"/>
                      </a:solidFill>
                      <a:prstDash val="solid"/>
                      <a:round/>
                      <a:headEnd len="sm" w="sm" type="none"/>
                      <a:tailEnd len="sm" w="sm" type="none"/>
                    </a:lnL>
                    <a:lnR cap="flat" cmpd="sng" w="19050">
                      <a:solidFill>
                        <a:srgbClr val="B7B7B7"/>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nl-NL">
                          <a:latin typeface="Calibri"/>
                          <a:ea typeface="Calibri"/>
                          <a:cs typeface="Calibri"/>
                          <a:sym typeface="Calibri"/>
                        </a:rPr>
                        <a:t>250 odor descriptors clustered into </a:t>
                      </a:r>
                      <a:r>
                        <a:rPr b="1" lang="nl-NL">
                          <a:latin typeface="Calibri"/>
                          <a:ea typeface="Calibri"/>
                          <a:cs typeface="Calibri"/>
                          <a:sym typeface="Calibri"/>
                        </a:rPr>
                        <a:t>20 categories</a:t>
                      </a:r>
                      <a:r>
                        <a:rPr lang="nl-NL">
                          <a:latin typeface="Calibri"/>
                          <a:ea typeface="Calibri"/>
                          <a:cs typeface="Calibri"/>
                          <a:sym typeface="Calibri"/>
                        </a:rPr>
                        <a:t> using </a:t>
                      </a:r>
                      <a:endParaRPr>
                        <a:latin typeface="Calibri"/>
                        <a:ea typeface="Calibri"/>
                        <a:cs typeface="Calibri"/>
                        <a:sym typeface="Calibri"/>
                      </a:endParaRPr>
                    </a:p>
                    <a:p>
                      <a:pPr indent="0" lvl="0" marL="0" rtl="0" algn="l">
                        <a:spcBef>
                          <a:spcPts val="0"/>
                        </a:spcBef>
                        <a:spcAft>
                          <a:spcPts val="0"/>
                        </a:spcAft>
                        <a:buNone/>
                      </a:pPr>
                      <a:r>
                        <a:rPr lang="nl-NL">
                          <a:latin typeface="Calibri"/>
                          <a:ea typeface="Calibri"/>
                          <a:cs typeface="Calibri"/>
                          <a:sym typeface="Calibri"/>
                        </a:rPr>
                        <a:t>Bayesian Co-occurrence Embedding (BCE)</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nl-NL">
                          <a:latin typeface="Calibri"/>
                          <a:ea typeface="Calibri"/>
                          <a:cs typeface="Calibri"/>
                          <a:sym typeface="Calibri"/>
                        </a:rPr>
                        <a:t>55 odor</a:t>
                      </a:r>
                      <a:r>
                        <a:rPr lang="nl-NL">
                          <a:latin typeface="Calibri"/>
                          <a:ea typeface="Calibri"/>
                          <a:cs typeface="Calibri"/>
                          <a:sym typeface="Calibri"/>
                        </a:rPr>
                        <a:t> descriptors (ODs)</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nl-NL">
                          <a:latin typeface="Calibri"/>
                          <a:ea typeface="Calibri"/>
                          <a:cs typeface="Calibri"/>
                          <a:sym typeface="Calibri"/>
                        </a:rPr>
                        <a:t>20 odor</a:t>
                      </a:r>
                      <a:r>
                        <a:rPr lang="nl-NL">
                          <a:latin typeface="Calibri"/>
                          <a:ea typeface="Calibri"/>
                          <a:cs typeface="Calibri"/>
                          <a:sym typeface="Calibri"/>
                        </a:rPr>
                        <a:t> descriptors (not fully matching with ODs in our data)</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nl-NL">
                          <a:latin typeface="Calibri"/>
                          <a:ea typeface="Calibri"/>
                          <a:cs typeface="Calibri"/>
                          <a:sym typeface="Calibri"/>
                        </a:rPr>
                        <a:t>Use </a:t>
                      </a:r>
                      <a:r>
                        <a:rPr b="1" lang="nl-NL">
                          <a:latin typeface="Calibri"/>
                          <a:ea typeface="Calibri"/>
                          <a:cs typeface="Calibri"/>
                          <a:sym typeface="Calibri"/>
                        </a:rPr>
                        <a:t>Top 30</a:t>
                      </a:r>
                      <a:r>
                        <a:rPr lang="nl-NL">
                          <a:latin typeface="Calibri"/>
                          <a:ea typeface="Calibri"/>
                          <a:cs typeface="Calibri"/>
                          <a:sym typeface="Calibri"/>
                        </a:rPr>
                        <a:t> most ocurrant ODs &amp; filter data with only these</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B7B7B7"/>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184150" lvl="0" marL="179999" rtl="0" algn="l">
                        <a:spcBef>
                          <a:spcPts val="0"/>
                        </a:spcBef>
                        <a:spcAft>
                          <a:spcPts val="0"/>
                        </a:spcAft>
                        <a:buSzPts val="1400"/>
                        <a:buFont typeface="Calibri"/>
                        <a:buChar char="●"/>
                      </a:pPr>
                      <a:r>
                        <a:rPr lang="nl-NL">
                          <a:latin typeface="Calibri"/>
                          <a:ea typeface="Calibri"/>
                          <a:cs typeface="Calibri"/>
                          <a:sym typeface="Calibri"/>
                        </a:rPr>
                        <a:t>Categories are to broad (plastic &amp; earthy in same Category ) → Ambiguous &amp; hard to interpret results</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184150" lvl="0" marL="179999" rtl="0" algn="l">
                        <a:spcBef>
                          <a:spcPts val="0"/>
                        </a:spcBef>
                        <a:spcAft>
                          <a:spcPts val="0"/>
                        </a:spcAft>
                        <a:buSzPts val="1400"/>
                        <a:buFont typeface="Calibri"/>
                        <a:buChar char="●"/>
                      </a:pPr>
                      <a:r>
                        <a:rPr lang="nl-NL">
                          <a:latin typeface="Calibri"/>
                          <a:ea typeface="Calibri"/>
                          <a:cs typeface="Calibri"/>
                          <a:sym typeface="Calibri"/>
                        </a:rPr>
                        <a:t>Classify remaining 54 ODs into one of the 55 → Human Error &amp; Biases</a:t>
                      </a:r>
                      <a:endParaRPr>
                        <a:latin typeface="Calibri"/>
                        <a:ea typeface="Calibri"/>
                        <a:cs typeface="Calibri"/>
                        <a:sym typeface="Calibri"/>
                      </a:endParaRPr>
                    </a:p>
                    <a:p>
                      <a:pPr indent="-184150" lvl="0" marL="179999" rtl="0" algn="l">
                        <a:spcBef>
                          <a:spcPts val="0"/>
                        </a:spcBef>
                        <a:spcAft>
                          <a:spcPts val="0"/>
                        </a:spcAft>
                        <a:buSzPts val="1400"/>
                        <a:buFont typeface="Calibri"/>
                        <a:buChar char="●"/>
                      </a:pPr>
                      <a:r>
                        <a:rPr lang="nl-NL">
                          <a:latin typeface="Calibri"/>
                          <a:ea typeface="Calibri"/>
                          <a:cs typeface="Calibri"/>
                          <a:sym typeface="Calibri"/>
                        </a:rPr>
                        <a:t>Keep only records with the</a:t>
                      </a:r>
                      <a:r>
                        <a:rPr lang="nl-NL">
                          <a:latin typeface="Calibri"/>
                          <a:ea typeface="Calibri"/>
                          <a:cs typeface="Calibri"/>
                          <a:sym typeface="Calibri"/>
                        </a:rPr>
                        <a:t>se</a:t>
                      </a:r>
                      <a:r>
                        <a:rPr lang="nl-NL">
                          <a:latin typeface="Calibri"/>
                          <a:ea typeface="Calibri"/>
                          <a:cs typeface="Calibri"/>
                          <a:sym typeface="Calibri"/>
                        </a:rPr>
                        <a:t> 55 ODs → Maintain 84% of data</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184150" lvl="0" marL="179999" rtl="0" algn="l">
                        <a:spcBef>
                          <a:spcPts val="0"/>
                        </a:spcBef>
                        <a:spcAft>
                          <a:spcPts val="0"/>
                        </a:spcAft>
                        <a:buSzPts val="1400"/>
                        <a:buFont typeface="Calibri"/>
                        <a:buChar char="●"/>
                      </a:pPr>
                      <a:r>
                        <a:rPr lang="nl-NL">
                          <a:latin typeface="Calibri"/>
                          <a:ea typeface="Calibri"/>
                          <a:cs typeface="Calibri"/>
                          <a:sym typeface="Calibri"/>
                        </a:rPr>
                        <a:t>Have to match 89 ODS → Too many possible errors &amp; biases</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184150" lvl="0" marL="179999" rtl="0" algn="l">
                        <a:spcBef>
                          <a:spcPts val="0"/>
                        </a:spcBef>
                        <a:spcAft>
                          <a:spcPts val="0"/>
                        </a:spcAft>
                        <a:buSzPts val="1400"/>
                        <a:buFont typeface="Calibri"/>
                        <a:buChar char="●"/>
                      </a:pPr>
                      <a:r>
                        <a:rPr lang="nl-NL">
                          <a:latin typeface="Calibri"/>
                          <a:ea typeface="Calibri"/>
                          <a:cs typeface="Calibri"/>
                          <a:sym typeface="Calibri"/>
                        </a:rPr>
                        <a:t>Keep 90% original data</a:t>
                      </a:r>
                      <a:endParaRPr>
                        <a:latin typeface="Calibri"/>
                        <a:ea typeface="Calibri"/>
                        <a:cs typeface="Calibri"/>
                        <a:sym typeface="Calibri"/>
                      </a:endParaRPr>
                    </a:p>
                    <a:p>
                      <a:pPr indent="-184150" lvl="0" marL="179999" rtl="0" algn="l">
                        <a:spcBef>
                          <a:spcPts val="0"/>
                        </a:spcBef>
                        <a:spcAft>
                          <a:spcPts val="0"/>
                        </a:spcAft>
                        <a:buSzPts val="1400"/>
                        <a:buFont typeface="Calibri"/>
                        <a:buChar char="●"/>
                      </a:pPr>
                      <a:r>
                        <a:rPr lang="nl-NL">
                          <a:latin typeface="Calibri"/>
                          <a:ea typeface="Calibri"/>
                          <a:cs typeface="Calibri"/>
                          <a:sym typeface="Calibri"/>
                        </a:rPr>
                        <a:t>Other 79 ODs have almost no representation</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b2d490a2e0_1_94"/>
          <p:cNvSpPr txBox="1"/>
          <p:nvPr>
            <p:ph type="ctrTitle"/>
          </p:nvPr>
        </p:nvSpPr>
        <p:spPr>
          <a:xfrm>
            <a:off x="990949" y="1640900"/>
            <a:ext cx="61482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6</a:t>
            </a:r>
            <a:r>
              <a:rPr lang="nl-NL"/>
              <a:t>. Conclusion</a:t>
            </a:r>
            <a:endParaRPr/>
          </a:p>
        </p:txBody>
      </p:sp>
      <p:sp>
        <p:nvSpPr>
          <p:cNvPr id="710" name="Google Shape;710;g2b2d490a2e0_1_94"/>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b27a88ca1b_0_347"/>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Research Question</a:t>
            </a:r>
            <a:endParaRPr/>
          </a:p>
        </p:txBody>
      </p:sp>
      <p:sp>
        <p:nvSpPr>
          <p:cNvPr id="132" name="Google Shape;132;g2b27a88ca1b_0_347"/>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001C3D"/>
              </a:buClr>
              <a:buSzPts val="2200"/>
              <a:buChar char="•"/>
            </a:pPr>
            <a:r>
              <a:rPr lang="nl-NL" sz="2200">
                <a:solidFill>
                  <a:srgbClr val="001C3D"/>
                </a:solidFill>
              </a:rPr>
              <a:t>Does a</a:t>
            </a:r>
            <a:r>
              <a:rPr lang="nl-NL" sz="2200">
                <a:solidFill>
                  <a:srgbClr val="001C3D"/>
                </a:solidFill>
              </a:rPr>
              <a:t> Deep Learning model</a:t>
            </a:r>
            <a:r>
              <a:rPr b="1" lang="nl-NL" sz="2200">
                <a:solidFill>
                  <a:srgbClr val="001C3D"/>
                </a:solidFill>
              </a:rPr>
              <a:t> </a:t>
            </a:r>
            <a:r>
              <a:rPr lang="nl-NL" sz="2200">
                <a:solidFill>
                  <a:srgbClr val="001C3D"/>
                </a:solidFill>
              </a:rPr>
              <a:t>accurately</a:t>
            </a:r>
            <a:r>
              <a:rPr b="1" lang="nl-NL" sz="2200">
                <a:solidFill>
                  <a:srgbClr val="001C3D"/>
                </a:solidFill>
              </a:rPr>
              <a:t> distinguish</a:t>
            </a:r>
            <a:r>
              <a:rPr lang="nl-NL" sz="2200">
                <a:solidFill>
                  <a:srgbClr val="001C3D"/>
                </a:solidFill>
              </a:rPr>
              <a:t> </a:t>
            </a:r>
            <a:r>
              <a:rPr b="1" lang="nl-NL" sz="2200">
                <a:solidFill>
                  <a:srgbClr val="001C3D"/>
                </a:solidFill>
              </a:rPr>
              <a:t>odorant from non-odorant</a:t>
            </a:r>
            <a:r>
              <a:rPr lang="nl-NL" sz="2200">
                <a:solidFill>
                  <a:srgbClr val="001C3D"/>
                </a:solidFill>
              </a:rPr>
              <a:t> molecules?</a:t>
            </a:r>
            <a:endParaRPr/>
          </a:p>
          <a:p>
            <a:pPr indent="-368300" lvl="0" marL="457200" rtl="0" algn="l">
              <a:lnSpc>
                <a:spcPct val="115000"/>
              </a:lnSpc>
              <a:spcBef>
                <a:spcPts val="1000"/>
              </a:spcBef>
              <a:spcAft>
                <a:spcPts val="0"/>
              </a:spcAft>
              <a:buClr>
                <a:srgbClr val="001C3D"/>
              </a:buClr>
              <a:buSzPts val="2200"/>
              <a:buChar char="•"/>
            </a:pPr>
            <a:r>
              <a:rPr lang="nl-NL" sz="2200">
                <a:solidFill>
                  <a:srgbClr val="001C3D"/>
                </a:solidFill>
              </a:rPr>
              <a:t>How effectively can a </a:t>
            </a:r>
            <a:r>
              <a:rPr lang="nl-NL" sz="2200">
                <a:solidFill>
                  <a:srgbClr val="001C3D"/>
                </a:solidFill>
              </a:rPr>
              <a:t>Deep Learning model</a:t>
            </a:r>
            <a:r>
              <a:rPr b="1" lang="nl-NL" sz="2200">
                <a:solidFill>
                  <a:srgbClr val="001C3D"/>
                </a:solidFill>
              </a:rPr>
              <a:t> assign</a:t>
            </a:r>
            <a:r>
              <a:rPr b="1" lang="nl-NL" sz="2200">
                <a:solidFill>
                  <a:srgbClr val="001C3D"/>
                </a:solidFill>
              </a:rPr>
              <a:t> correct </a:t>
            </a:r>
            <a:r>
              <a:rPr b="1" lang="nl-NL" sz="2200">
                <a:solidFill>
                  <a:srgbClr val="001C3D"/>
                </a:solidFill>
              </a:rPr>
              <a:t>odors </a:t>
            </a:r>
            <a:r>
              <a:rPr lang="nl-NL" sz="2200">
                <a:solidFill>
                  <a:srgbClr val="001C3D"/>
                </a:solidFill>
              </a:rPr>
              <a:t>to molecules?</a:t>
            </a:r>
            <a:endParaRPr/>
          </a:p>
          <a:p>
            <a:pPr indent="-368300" lvl="0" marL="457200" rtl="0" algn="l">
              <a:lnSpc>
                <a:spcPct val="115000"/>
              </a:lnSpc>
              <a:spcBef>
                <a:spcPts val="1000"/>
              </a:spcBef>
              <a:spcAft>
                <a:spcPts val="0"/>
              </a:spcAft>
              <a:buClr>
                <a:srgbClr val="001C3D"/>
              </a:buClr>
              <a:buSzPts val="2200"/>
              <a:buChar char="•"/>
            </a:pPr>
            <a:r>
              <a:rPr lang="nl-NL" sz="2200">
                <a:solidFill>
                  <a:srgbClr val="001C3D"/>
                </a:solidFill>
              </a:rPr>
              <a:t>How </a:t>
            </a:r>
            <a:r>
              <a:rPr lang="nl-NL" sz="2200"/>
              <a:t>can </a:t>
            </a:r>
            <a:r>
              <a:rPr b="1" lang="nl-NL" sz="2200">
                <a:solidFill>
                  <a:srgbClr val="001C3D"/>
                </a:solidFill>
              </a:rPr>
              <a:t>Data Fusion</a:t>
            </a:r>
            <a:r>
              <a:rPr lang="nl-NL" sz="2200">
                <a:solidFill>
                  <a:srgbClr val="001C3D"/>
                </a:solidFill>
              </a:rPr>
              <a:t> </a:t>
            </a:r>
            <a:r>
              <a:rPr b="1" lang="nl-NL" sz="2200">
                <a:solidFill>
                  <a:srgbClr val="001C3D"/>
                </a:solidFill>
              </a:rPr>
              <a:t>improve the performance</a:t>
            </a:r>
            <a:r>
              <a:rPr lang="nl-NL" sz="2200">
                <a:solidFill>
                  <a:srgbClr val="001C3D"/>
                </a:solidFill>
              </a:rPr>
              <a:t> of </a:t>
            </a:r>
            <a:r>
              <a:rPr lang="nl-NL" sz="2200">
                <a:solidFill>
                  <a:srgbClr val="001C3D"/>
                </a:solidFill>
              </a:rPr>
              <a:t>predictive models?</a:t>
            </a:r>
            <a:endParaRPr sz="2200"/>
          </a:p>
          <a:p>
            <a:pPr indent="-228600" lvl="0" marL="457200" rtl="0" algn="l">
              <a:lnSpc>
                <a:spcPct val="100000"/>
              </a:lnSpc>
              <a:spcBef>
                <a:spcPts val="1000"/>
              </a:spcBef>
              <a:spcAft>
                <a:spcPts val="0"/>
              </a:spcAft>
              <a:buSzPts val="2400"/>
              <a:buNone/>
            </a:pPr>
            <a:r>
              <a:t/>
            </a:r>
            <a:endParaRPr sz="2200"/>
          </a:p>
        </p:txBody>
      </p:sp>
      <p:sp>
        <p:nvSpPr>
          <p:cNvPr id="133" name="Google Shape;133;g2b27a88ca1b_0_34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2b27a88ca1b_0_418"/>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Conclusions</a:t>
            </a:r>
            <a:endParaRPr/>
          </a:p>
        </p:txBody>
      </p:sp>
      <p:sp>
        <p:nvSpPr>
          <p:cNvPr id="717" name="Google Shape;717;g2b27a88ca1b_0_418"/>
          <p:cNvSpPr txBox="1"/>
          <p:nvPr>
            <p:ph idx="1" type="body"/>
          </p:nvPr>
        </p:nvSpPr>
        <p:spPr>
          <a:xfrm>
            <a:off x="360000" y="972000"/>
            <a:ext cx="8326800" cy="3645900"/>
          </a:xfrm>
          <a:prstGeom prst="rect">
            <a:avLst/>
          </a:prstGeom>
        </p:spPr>
        <p:txBody>
          <a:bodyPr anchorCtr="0" anchor="t" bIns="0" lIns="0" spcFirstLastPara="1" rIns="0" wrap="square" tIns="0">
            <a:noAutofit/>
          </a:bodyPr>
          <a:lstStyle/>
          <a:p>
            <a:pPr indent="-393700" lvl="0" marL="457200" rtl="0" algn="l">
              <a:spcBef>
                <a:spcPts val="0"/>
              </a:spcBef>
              <a:spcAft>
                <a:spcPts val="0"/>
              </a:spcAft>
              <a:buSzPts val="2600"/>
              <a:buChar char="•"/>
            </a:pPr>
            <a:r>
              <a:rPr lang="nl-NL" sz="2600"/>
              <a:t>Q1: </a:t>
            </a:r>
            <a:r>
              <a:rPr lang="nl-NL" sz="2600"/>
              <a:t>Deep Learning models </a:t>
            </a:r>
            <a:r>
              <a:rPr b="1" lang="nl-NL" sz="2600"/>
              <a:t>can distinguish</a:t>
            </a:r>
            <a:r>
              <a:rPr lang="nl-NL" sz="2600"/>
              <a:t> odorant from non-odorant molecules</a:t>
            </a:r>
            <a:endParaRPr sz="2600"/>
          </a:p>
          <a:p>
            <a:pPr indent="-393700" lvl="0" marL="457200" rtl="0" algn="l">
              <a:spcBef>
                <a:spcPts val="1000"/>
              </a:spcBef>
              <a:spcAft>
                <a:spcPts val="0"/>
              </a:spcAft>
              <a:buSzPts val="2600"/>
              <a:buChar char="•"/>
            </a:pPr>
            <a:r>
              <a:rPr lang="nl-NL" sz="2600"/>
              <a:t>Q2: Several Machine Learning and Deep Learning models </a:t>
            </a:r>
            <a:r>
              <a:rPr b="1" lang="nl-NL" sz="2600"/>
              <a:t>can assign</a:t>
            </a:r>
            <a:r>
              <a:rPr lang="nl-NL" sz="2600"/>
              <a:t> correct odor descriptors to molecules</a:t>
            </a:r>
            <a:endParaRPr sz="2600"/>
          </a:p>
          <a:p>
            <a:pPr indent="-393700" lvl="0" marL="457200" rtl="0" algn="l">
              <a:spcBef>
                <a:spcPts val="1000"/>
              </a:spcBef>
              <a:spcAft>
                <a:spcPts val="1000"/>
              </a:spcAft>
              <a:buSzPts val="2600"/>
              <a:buChar char="•"/>
            </a:pPr>
            <a:r>
              <a:rPr lang="nl-NL" sz="2600"/>
              <a:t>Q3: Different models </a:t>
            </a:r>
            <a:r>
              <a:rPr b="1" lang="nl-NL" sz="2600"/>
              <a:t>perform better / worse</a:t>
            </a:r>
            <a:r>
              <a:rPr lang="nl-NL" sz="2600"/>
              <a:t> with respects to different metrics, Data Fusion</a:t>
            </a:r>
            <a:r>
              <a:rPr b="1" lang="nl-NL" sz="2600"/>
              <a:t> improves the performance</a:t>
            </a:r>
            <a:r>
              <a:rPr lang="nl-NL" sz="2600"/>
              <a:t> of the models for both tasks</a:t>
            </a:r>
            <a:endParaRPr sz="2600"/>
          </a:p>
        </p:txBody>
      </p:sp>
      <p:sp>
        <p:nvSpPr>
          <p:cNvPr id="718" name="Google Shape;718;g2b27a88ca1b_0_418"/>
          <p:cNvSpPr txBox="1"/>
          <p:nvPr>
            <p:ph idx="12" type="sldNum"/>
          </p:nvPr>
        </p:nvSpPr>
        <p:spPr>
          <a:xfrm>
            <a:off x="8316142" y="4738800"/>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2b2c1bf6564_1_100"/>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Conclusions</a:t>
            </a:r>
            <a:endParaRPr/>
          </a:p>
        </p:txBody>
      </p:sp>
      <p:sp>
        <p:nvSpPr>
          <p:cNvPr id="725" name="Google Shape;725;g2b2c1bf6564_1_100"/>
          <p:cNvSpPr txBox="1"/>
          <p:nvPr>
            <p:ph idx="1" type="body"/>
          </p:nvPr>
        </p:nvSpPr>
        <p:spPr>
          <a:xfrm>
            <a:off x="360000" y="972000"/>
            <a:ext cx="8326800" cy="3460500"/>
          </a:xfrm>
          <a:prstGeom prst="rect">
            <a:avLst/>
          </a:prstGeom>
        </p:spPr>
        <p:txBody>
          <a:bodyPr anchorCtr="0" anchor="t" bIns="0" lIns="0" spcFirstLastPara="1" rIns="0" wrap="square" tIns="0">
            <a:noAutofit/>
          </a:bodyPr>
          <a:lstStyle/>
          <a:p>
            <a:pPr indent="-406400" lvl="0" marL="457200" rtl="0" algn="l">
              <a:spcBef>
                <a:spcPts val="0"/>
              </a:spcBef>
              <a:spcAft>
                <a:spcPts val="0"/>
              </a:spcAft>
              <a:buSzPts val="2800"/>
              <a:buChar char="•"/>
            </a:pPr>
            <a:r>
              <a:rPr lang="nl-NL" sz="2800"/>
              <a:t>Good experience</a:t>
            </a:r>
            <a:endParaRPr sz="2800"/>
          </a:p>
          <a:p>
            <a:pPr indent="-406400" lvl="0" marL="457200" rtl="0" algn="l">
              <a:spcBef>
                <a:spcPts val="0"/>
              </a:spcBef>
              <a:spcAft>
                <a:spcPts val="0"/>
              </a:spcAft>
              <a:buSzPts val="2800"/>
              <a:buChar char="•"/>
            </a:pPr>
            <a:r>
              <a:rPr lang="nl-NL" sz="2800"/>
              <a:t>Results: meh</a:t>
            </a:r>
            <a:endParaRPr sz="2800"/>
          </a:p>
          <a:p>
            <a:pPr indent="-406400" lvl="0" marL="457200" rtl="0" algn="l">
              <a:spcBef>
                <a:spcPts val="0"/>
              </a:spcBef>
              <a:spcAft>
                <a:spcPts val="0"/>
              </a:spcAft>
              <a:buSzPts val="2800"/>
              <a:buChar char="•"/>
            </a:pPr>
            <a:r>
              <a:rPr lang="nl-NL" sz="2800"/>
              <a:t>Goals achieved</a:t>
            </a:r>
            <a:endParaRPr sz="2800"/>
          </a:p>
          <a:p>
            <a:pPr indent="-406400" lvl="0" marL="457200" rtl="0" algn="l">
              <a:spcBef>
                <a:spcPts val="0"/>
              </a:spcBef>
              <a:spcAft>
                <a:spcPts val="0"/>
              </a:spcAft>
              <a:buSzPts val="2800"/>
              <a:buChar char="•"/>
            </a:pPr>
            <a:r>
              <a:rPr lang="nl-NL" sz="2800"/>
              <a:t>Learning opportunity</a:t>
            </a:r>
            <a:endParaRPr sz="2800"/>
          </a:p>
          <a:p>
            <a:pPr indent="-406400" lvl="0" marL="457200" rtl="0" algn="l">
              <a:spcBef>
                <a:spcPts val="0"/>
              </a:spcBef>
              <a:spcAft>
                <a:spcPts val="0"/>
              </a:spcAft>
              <a:buSzPts val="2800"/>
              <a:buChar char="•"/>
            </a:pPr>
            <a:r>
              <a:rPr lang="nl-NL" sz="2800"/>
              <a:t>Good topic</a:t>
            </a:r>
            <a:endParaRPr sz="2800"/>
          </a:p>
        </p:txBody>
      </p:sp>
      <p:sp>
        <p:nvSpPr>
          <p:cNvPr id="726" name="Google Shape;726;g2b2c1bf6564_1_100"/>
          <p:cNvSpPr txBox="1"/>
          <p:nvPr>
            <p:ph idx="12" type="sldNum"/>
          </p:nvPr>
        </p:nvSpPr>
        <p:spPr>
          <a:xfrm>
            <a:off x="8316142" y="4738800"/>
            <a:ext cx="370800" cy="2739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8b9d51b001_0_44"/>
          <p:cNvSpPr txBox="1"/>
          <p:nvPr>
            <p:ph type="ctrTitle"/>
          </p:nvPr>
        </p:nvSpPr>
        <p:spPr>
          <a:xfrm>
            <a:off x="686508" y="397175"/>
            <a:ext cx="6598200" cy="165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5400"/>
              <a:buNone/>
            </a:pPr>
            <a:r>
              <a:rPr lang="nl-NL"/>
              <a:t>Thank you for your attention!</a:t>
            </a:r>
            <a:endParaRPr/>
          </a:p>
        </p:txBody>
      </p:sp>
      <p:sp>
        <p:nvSpPr>
          <p:cNvPr id="733" name="Google Shape;733;g28b9d51b001_0_44"/>
          <p:cNvSpPr txBox="1"/>
          <p:nvPr>
            <p:ph idx="1" type="subTitle"/>
          </p:nvPr>
        </p:nvSpPr>
        <p:spPr>
          <a:xfrm>
            <a:off x="808428" y="2427962"/>
            <a:ext cx="4196700" cy="1314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nl-NL"/>
              <a:t>Group 14</a:t>
            </a:r>
            <a:endParaRPr/>
          </a:p>
          <a:p>
            <a:pPr indent="0" lvl="0" marL="0" rtl="0" algn="l">
              <a:lnSpc>
                <a:spcPct val="100000"/>
              </a:lnSpc>
              <a:spcBef>
                <a:spcPts val="0"/>
              </a:spcBef>
              <a:spcAft>
                <a:spcPts val="0"/>
              </a:spcAft>
              <a:buSzPts val="2000"/>
              <a:buNone/>
            </a:pPr>
            <a:r>
              <a:t/>
            </a:r>
            <a:endParaRPr/>
          </a:p>
          <a:p>
            <a:pPr indent="0" lvl="0" marL="0" rtl="0" algn="l">
              <a:lnSpc>
                <a:spcPct val="115000"/>
              </a:lnSpc>
              <a:spcBef>
                <a:spcPts val="0"/>
              </a:spcBef>
              <a:spcAft>
                <a:spcPts val="0"/>
              </a:spcAft>
              <a:buClr>
                <a:srgbClr val="000000"/>
              </a:buClr>
              <a:buSzPts val="3200"/>
              <a:buFont typeface="Arial"/>
              <a:buNone/>
            </a:pPr>
            <a:r>
              <a:rPr b="1" lang="nl-NL" sz="1600">
                <a:solidFill>
                  <a:schemeClr val="lt1"/>
                </a:solidFill>
              </a:rPr>
              <a:t>Christos Koromilas</a:t>
            </a:r>
            <a:endParaRPr>
              <a:solidFill>
                <a:schemeClr val="lt1"/>
              </a:solidFill>
            </a:endParaRPr>
          </a:p>
          <a:p>
            <a:pPr indent="0" lvl="0" marL="0" rtl="0" algn="l">
              <a:lnSpc>
                <a:spcPct val="115000"/>
              </a:lnSpc>
              <a:spcBef>
                <a:spcPts val="0"/>
              </a:spcBef>
              <a:spcAft>
                <a:spcPts val="0"/>
              </a:spcAft>
              <a:buClr>
                <a:srgbClr val="000000"/>
              </a:buClr>
              <a:buSzPts val="3200"/>
              <a:buFont typeface="Arial"/>
              <a:buNone/>
            </a:pPr>
            <a:r>
              <a:rPr b="1" lang="nl-NL" sz="1600">
                <a:solidFill>
                  <a:schemeClr val="lt1"/>
                </a:solidFill>
              </a:rPr>
              <a:t>Stephan Possen</a:t>
            </a:r>
            <a:endParaRPr b="1" sz="1600">
              <a:solidFill>
                <a:schemeClr val="lt1"/>
              </a:solidFill>
            </a:endParaRPr>
          </a:p>
          <a:p>
            <a:pPr indent="0" lvl="0" marL="0" rtl="0" algn="l">
              <a:lnSpc>
                <a:spcPct val="115000"/>
              </a:lnSpc>
              <a:spcBef>
                <a:spcPts val="0"/>
              </a:spcBef>
              <a:spcAft>
                <a:spcPts val="0"/>
              </a:spcAft>
              <a:buClr>
                <a:srgbClr val="000000"/>
              </a:buClr>
              <a:buSzPts val="3200"/>
              <a:buFont typeface="Arial"/>
              <a:buNone/>
            </a:pPr>
            <a:r>
              <a:rPr b="1" lang="nl-NL" sz="1600">
                <a:solidFill>
                  <a:schemeClr val="lt1"/>
                </a:solidFill>
              </a:rPr>
              <a:t>Mireia Fortuño Ledesma</a:t>
            </a:r>
            <a:endParaRPr b="1" sz="1600">
              <a:solidFill>
                <a:schemeClr val="lt1"/>
              </a:solidFill>
            </a:endParaRPr>
          </a:p>
          <a:p>
            <a:pPr indent="0" lvl="0" marL="0" rtl="0" algn="l">
              <a:lnSpc>
                <a:spcPct val="115000"/>
              </a:lnSpc>
              <a:spcBef>
                <a:spcPts val="0"/>
              </a:spcBef>
              <a:spcAft>
                <a:spcPts val="0"/>
              </a:spcAft>
              <a:buClr>
                <a:srgbClr val="000000"/>
              </a:buClr>
              <a:buSzPts val="3200"/>
              <a:buFont typeface="Arial"/>
              <a:buNone/>
            </a:pPr>
            <a:r>
              <a:rPr b="1" lang="nl-NL" sz="1600">
                <a:solidFill>
                  <a:schemeClr val="lt1"/>
                </a:solidFill>
              </a:rPr>
              <a:t>Lázár Dávid Barta</a:t>
            </a:r>
            <a:endParaRPr b="1" sz="1600">
              <a:solidFill>
                <a:schemeClr val="lt1"/>
              </a:solidFill>
            </a:endParaRPr>
          </a:p>
          <a:p>
            <a:pPr indent="0" lvl="0" marL="0" rtl="0" algn="l">
              <a:lnSpc>
                <a:spcPct val="115000"/>
              </a:lnSpc>
              <a:spcBef>
                <a:spcPts val="0"/>
              </a:spcBef>
              <a:spcAft>
                <a:spcPts val="0"/>
              </a:spcAft>
              <a:buClr>
                <a:srgbClr val="000000"/>
              </a:buClr>
              <a:buSzPts val="3200"/>
              <a:buFont typeface="Arial"/>
              <a:buNone/>
            </a:pPr>
            <a:r>
              <a:rPr b="1" lang="nl-NL" sz="1600">
                <a:solidFill>
                  <a:schemeClr val="lt1"/>
                </a:solidFill>
              </a:rPr>
              <a:t>Mathias Verschueren</a:t>
            </a:r>
            <a:endParaRPr/>
          </a:p>
        </p:txBody>
      </p:sp>
      <p:sp>
        <p:nvSpPr>
          <p:cNvPr id="734" name="Google Shape;734;g28b9d51b001_0_4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000"/>
              <a:buNone/>
            </a:pPr>
            <a:fld id="{00000000-1234-1234-1234-123412341234}" type="slidenum">
              <a:rPr lang="nl-NL"/>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b2c1bf6564_1_111"/>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References</a:t>
            </a:r>
            <a:endParaRPr/>
          </a:p>
        </p:txBody>
      </p:sp>
      <p:sp>
        <p:nvSpPr>
          <p:cNvPr id="741" name="Google Shape;741;g2b2c1bf6564_1_111"/>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nl-NL" sz="1200"/>
              <a:t>[1] </a:t>
            </a:r>
            <a:r>
              <a:rPr lang="nl-NL" sz="1200" u="sng">
                <a:solidFill>
                  <a:schemeClr val="hlink"/>
                </a:solidFill>
                <a:hlinkClick r:id="rId3"/>
              </a:rPr>
              <a:t>https://food.ec.europa.eu/safety/chemical-safety/food-contact-materials/legislation_en#:~:text=The%20principles%20set%20out%20in,odour%20in%20an%20unacceptable%20way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[2] Andreas Keller et al. “Predicting human olfactory perception from chemical features of odor molecules”. In: Science 355.6327 (2017), pp. 820–826.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[3] RDKit </a:t>
            </a:r>
            <a:r>
              <a:rPr lang="nl-NL" sz="1200" u="sng">
                <a:solidFill>
                  <a:schemeClr val="hlink"/>
                </a:solidFill>
                <a:hlinkClick r:id="rId4"/>
              </a:rPr>
              <a:t>https://rdkit.org/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[4] Alexander Kensert, Gert Desmet, and Deirdre Cabooter. “MolGraph: a Python package for the implementation of small molecular graphs and graph neural networks with TensorFlow and Keras”. In: arXiv preprint arXiv:2208.09944 (2022).</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[5] Molecular fingerprints and similarity searching. </a:t>
            </a:r>
            <a:r>
              <a:rPr lang="nl-NL" sz="1200" u="sng">
                <a:solidFill>
                  <a:schemeClr val="hlink"/>
                </a:solidFill>
                <a:hlinkClick r:id="rId5"/>
              </a:rPr>
              <a:t>https://openbabel.org/docs/dev/Fingerprints/intro.html#:~:text=Molecular%20fingerprints%20are%20a%20way,particular%20substructures%20in%20the%20molecule</a:t>
            </a:r>
            <a:r>
              <a:rPr lang="nl-NL"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[6] Greg Landrum. url: </a:t>
            </a:r>
            <a:r>
              <a:rPr lang="nl-NL" sz="1200" u="sng">
                <a:solidFill>
                  <a:schemeClr val="hlink"/>
                </a:solidFill>
                <a:hlinkClick r:id="rId6"/>
              </a:rPr>
              <a:t>https://greglandrum.github.io/rdkit-blog/posts/2022-12-23-descriptor-tutorial.html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[7] Brian K. Lee et al. ,A principal odor map unifies diverse tasks in olfactory perception. Science 381, 999-1006 (2023). DOI:10.1126/science.ade4401</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a:p>
            <a:pPr indent="0" lvl="0" marL="0" rtl="0" algn="l">
              <a:lnSpc>
                <a:spcPct val="100000"/>
              </a:lnSpc>
              <a:spcBef>
                <a:spcPts val="0"/>
              </a:spcBef>
              <a:spcAft>
                <a:spcPts val="0"/>
              </a:spcAft>
              <a:buSzPts val="1800"/>
              <a:buNone/>
            </a:pPr>
            <a:r>
              <a:t/>
            </a:r>
            <a:endParaRPr sz="1200"/>
          </a:p>
        </p:txBody>
      </p:sp>
      <p:sp>
        <p:nvSpPr>
          <p:cNvPr id="742" name="Google Shape;742;g2b2c1bf6564_1_111"/>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b2c1bf6564_2_28"/>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SzPct val="50704"/>
              <a:buNone/>
            </a:pPr>
            <a:r>
              <a:rPr lang="nl-NL" sz="3550"/>
              <a:t>References</a:t>
            </a:r>
            <a:endParaRPr sz="3550"/>
          </a:p>
          <a:p>
            <a:pPr indent="0" lvl="0" marL="0" rtl="0" algn="l">
              <a:lnSpc>
                <a:spcPct val="100000"/>
              </a:lnSpc>
              <a:spcBef>
                <a:spcPts val="0"/>
              </a:spcBef>
              <a:spcAft>
                <a:spcPts val="0"/>
              </a:spcAft>
              <a:buSzPct val="56250"/>
              <a:buNone/>
            </a:pPr>
            <a:r>
              <a:t/>
            </a:r>
            <a:endParaRPr/>
          </a:p>
        </p:txBody>
      </p:sp>
      <p:sp>
        <p:nvSpPr>
          <p:cNvPr id="749" name="Google Shape;749;g2b2c1bf6564_2_28"/>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nl-NL" sz="1200"/>
              <a:t>[8] Saini, K., Ramanathan, V. Predicting odor from molecular structure: a multi-label classification approach. Sci Rep 12, 13863 (2022). </a:t>
            </a:r>
            <a:r>
              <a:rPr lang="nl-NL" sz="1200" u="sng">
                <a:solidFill>
                  <a:schemeClr val="hlink"/>
                </a:solidFill>
                <a:hlinkClick r:id="rId3"/>
              </a:rPr>
              <a:t>https://doi.org/10.1038/s41598-022-18086-y</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nl-NL" sz="1200"/>
              <a:t>[9] Liang Shang et al. “Artificial intelligence based gas chromatography-olfactometry for sensory evaluation of key compounds</a:t>
            </a:r>
            <a:endParaRPr sz="1200"/>
          </a:p>
          <a:p>
            <a:pPr indent="0" lvl="0" marL="0" rtl="0" algn="l">
              <a:spcBef>
                <a:spcPts val="0"/>
              </a:spcBef>
              <a:spcAft>
                <a:spcPts val="0"/>
              </a:spcAft>
              <a:buNone/>
            </a:pPr>
            <a:r>
              <a:rPr lang="nl-NL" sz="1200"/>
              <a:t>in food ingredients”. In: bioRxiv (2022). doi: </a:t>
            </a:r>
            <a:r>
              <a:rPr lang="nl-NL" sz="1100" u="sng">
                <a:solidFill>
                  <a:schemeClr val="hlink"/>
                </a:solidFill>
                <a:highlight>
                  <a:schemeClr val="lt1"/>
                </a:highlight>
                <a:latin typeface="Arial"/>
                <a:ea typeface="Arial"/>
                <a:cs typeface="Arial"/>
                <a:sym typeface="Arial"/>
                <a:hlinkClick r:id="rId4"/>
              </a:rPr>
              <a:t>https://doi.org/10.1101/2022.04.20.488977</a:t>
            </a:r>
            <a:r>
              <a:rPr lang="nl-NL" sz="1200"/>
              <a:t>.full.pdf. url: </a:t>
            </a:r>
            <a:r>
              <a:rPr lang="nl-NL" sz="1200" u="sng">
                <a:solidFill>
                  <a:schemeClr val="hlink"/>
                </a:solidFill>
                <a:hlinkClick r:id="rId5"/>
              </a:rPr>
              <a:t>https://www.biorxiv.org/content/10.1101/2022.04.20.488977v2</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[10] Rinu Chacko et al. “Data based predictive models for odor perception”. en. In: Sci. Rep. 10.1 (Oct. 2020), p. 17136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[11] Marina Cocchi; Chapter 1 - Introduction: Ways and Means to Deal With Data From Multiple Sources </a:t>
            </a:r>
            <a:r>
              <a:rPr lang="nl-NL" sz="1200" u="sng">
                <a:solidFill>
                  <a:schemeClr val="hlink"/>
                </a:solidFill>
                <a:hlinkClick r:id="rId6"/>
              </a:rPr>
              <a:t>https://www.sciencedirect.com/science/article/abs/pii/B9780444639844000016</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[12] D. Ballabio, R. Todeschini, and V. Consonni. “Chapter 5 - Recent Advances in High-Level Fusion Methods to Classify Multiple Analytical Chemical Data”. In: Data Fusion Methodology and Applications. Ed. by Marina Cocchi. Vol. 31. Data Handling in Science and Technology. Elsevier, 2019, pp. 129–155. doi: https://doi.org/10.1016/B978-0-444-63984-4.00005-3. url: </a:t>
            </a:r>
            <a:r>
              <a:rPr lang="nl-NL" sz="1200" u="sng">
                <a:solidFill>
                  <a:schemeClr val="hlink"/>
                </a:solidFill>
                <a:hlinkClick r:id="rId7"/>
              </a:rPr>
              <a:t>https://www.sciencedirect.com/science/article/pii/B9780444639844000053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[13] Learning to Smell AIcrow: </a:t>
            </a:r>
            <a:r>
              <a:rPr lang="nl-NL" sz="1200" u="sng">
                <a:solidFill>
                  <a:schemeClr val="hlink"/>
                </a:solidFill>
                <a:hlinkClick r:id="rId8"/>
              </a:rPr>
              <a:t>https://www.aicrowd.com/challenges/learning-to-smell</a:t>
            </a:r>
            <a:endParaRPr sz="1200"/>
          </a:p>
        </p:txBody>
      </p:sp>
      <p:sp>
        <p:nvSpPr>
          <p:cNvPr id="750" name="Google Shape;750;g2b2c1bf6564_2_2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b2c1bf6564_2_35"/>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References</a:t>
            </a:r>
            <a:endParaRPr/>
          </a:p>
        </p:txBody>
      </p:sp>
      <p:sp>
        <p:nvSpPr>
          <p:cNvPr id="757" name="Google Shape;757;g2b2c1bf6564_2_35"/>
          <p:cNvSpPr txBox="1"/>
          <p:nvPr>
            <p:ph idx="1" type="body"/>
          </p:nvPr>
        </p:nvSpPr>
        <p:spPr>
          <a:xfrm>
            <a:off x="360000" y="972000"/>
            <a:ext cx="8326800" cy="3333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nl-NL" sz="1200"/>
              <a:t>[14] TensorFlow: </a:t>
            </a:r>
            <a:r>
              <a:rPr lang="nl-NL" sz="1100" u="sng">
                <a:solidFill>
                  <a:schemeClr val="hlink"/>
                </a:solidFill>
                <a:latin typeface="Arial"/>
                <a:ea typeface="Arial"/>
                <a:cs typeface="Arial"/>
                <a:sym typeface="Arial"/>
                <a:hlinkClick r:id="rId3"/>
              </a:rPr>
              <a:t>https://www.tensorflow.org/guide/keras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[15] Tom O’Malley et al. KerasTuner. </a:t>
            </a:r>
            <a:r>
              <a:rPr lang="nl-NL" sz="1200" u="sng">
                <a:solidFill>
                  <a:schemeClr val="hlink"/>
                </a:solidFill>
                <a:hlinkClick r:id="rId4"/>
              </a:rPr>
              <a:t>https://github.com/keras-team/keras-tuner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[16] </a:t>
            </a:r>
            <a:r>
              <a:rPr lang="nl-NL" sz="1200" u="sng">
                <a:solidFill>
                  <a:schemeClr val="hlink"/>
                </a:solidFill>
                <a:hlinkClick r:id="rId5"/>
              </a:rPr>
              <a:t>https://users.ics.aalto.fi/jesse/talks/Multilabel-Part01.pdf</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[17] Shang, L., Tang, F., Liu, C., Chen, B., Liu, L., &amp; Hayashi, K. (2022). Machine-Learning-Based Olfactometry: an auxiliary system for human assessors in olfactory measurement. bioRxiv (Cold Spring Harbor Laboratory). </a:t>
            </a:r>
            <a:r>
              <a:rPr lang="nl-NL" sz="1200" u="sng">
                <a:solidFill>
                  <a:schemeClr val="hlink"/>
                </a:solidFill>
                <a:hlinkClick r:id="rId6"/>
              </a:rPr>
              <a:t>https://doi.org/10.1101/2022.04.20.488973</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[18] Keller, A., Gerkin, R. C., Guan, Y., Dhurandhar, A., Turu, G., Szalai, B., Mainland, J. D., Ihara, Y., Yu, C. W., Wolfinger, R., Vens, C., Schietgat, L., De Grave, K., Norel, R., Stolovitzky, G., Cecchi, G. A., Vosshall, L. B., &amp; Meyer, P. (2017). Predicting human olfactory perception from chemical features of odor molecules. Science, 355(6327), 820–826. </a:t>
            </a:r>
            <a:r>
              <a:rPr lang="nl-NL" sz="1200" u="sng">
                <a:solidFill>
                  <a:schemeClr val="hlink"/>
                </a:solidFill>
                <a:hlinkClick r:id="rId7"/>
              </a:rPr>
              <a:t>https://doi.org/10.1126/science.aal2014</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nl-NL" sz="1200"/>
              <a:t>[19] Chacko, R., Jain, D., Patwardhan, M., Puri, A., Karande, S., &amp; Rai, B. (2020). Data based predictive models for odor perception. Scientific Reports, 10(1). </a:t>
            </a:r>
            <a:r>
              <a:rPr lang="nl-NL" sz="1200" u="sng">
                <a:solidFill>
                  <a:schemeClr val="hlink"/>
                </a:solidFill>
                <a:hlinkClick r:id="rId8"/>
              </a:rPr>
              <a:t>https://doi.org/10.1038/s41598-020-73978-1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758" name="Google Shape;758;g2b2c1bf6564_2_35"/>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b2d490a2e0_1_58"/>
          <p:cNvSpPr txBox="1"/>
          <p:nvPr>
            <p:ph type="ctrTitle"/>
          </p:nvPr>
        </p:nvSpPr>
        <p:spPr>
          <a:xfrm>
            <a:off x="990949" y="1640900"/>
            <a:ext cx="6148200" cy="165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nl-NL"/>
              <a:t>2. Background</a:t>
            </a:r>
            <a:endParaRPr/>
          </a:p>
        </p:txBody>
      </p:sp>
      <p:sp>
        <p:nvSpPr>
          <p:cNvPr id="140" name="Google Shape;140;g2b2d490a2e0_1_58"/>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b27a88ca1b_0_467"/>
          <p:cNvSpPr txBox="1"/>
          <p:nvPr>
            <p:ph type="title"/>
          </p:nvPr>
        </p:nvSpPr>
        <p:spPr>
          <a:xfrm>
            <a:off x="360000" y="310695"/>
            <a:ext cx="8326800" cy="56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800"/>
              <a:buNone/>
            </a:pPr>
            <a:r>
              <a:rPr lang="nl-NL"/>
              <a:t>Background - Feature Extraction</a:t>
            </a:r>
            <a:endParaRPr/>
          </a:p>
        </p:txBody>
      </p:sp>
      <p:sp>
        <p:nvSpPr>
          <p:cNvPr id="147" name="Google Shape;147;g2b27a88ca1b_0_467"/>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graphicFrame>
        <p:nvGraphicFramePr>
          <p:cNvPr id="148" name="Google Shape;148;g2b27a88ca1b_0_467"/>
          <p:cNvGraphicFramePr/>
          <p:nvPr/>
        </p:nvGraphicFramePr>
        <p:xfrm>
          <a:off x="682675" y="989500"/>
          <a:ext cx="3000000" cy="3000000"/>
        </p:xfrm>
        <a:graphic>
          <a:graphicData uri="http://schemas.openxmlformats.org/drawingml/2006/table">
            <a:tbl>
              <a:tblPr>
                <a:noFill/>
                <a:tableStyleId>{77EB288A-9807-47CD-8E1C-4331CAF838A9}</a:tableStyleId>
              </a:tblPr>
              <a:tblGrid>
                <a:gridCol w="2560475"/>
                <a:gridCol w="2206575"/>
                <a:gridCol w="3237075"/>
              </a:tblGrid>
              <a:tr h="381000">
                <a:tc gridSpan="2">
                  <a:txBody>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RDKit Library [3]</a:t>
                      </a:r>
                      <a:endParaRPr sz="2000"/>
                    </a:p>
                  </a:txBody>
                  <a:tcPr marT="91425" marB="91425" marR="91425" marL="91425">
                    <a:solidFill>
                      <a:schemeClr val="accent5"/>
                    </a:solidFill>
                  </a:tcPr>
                </a:tc>
                <a:tc hMerge="1"/>
                <a:tc>
                  <a:txBody>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MolGraph</a:t>
                      </a:r>
                      <a:r>
                        <a:rPr b="1" lang="nl-NL" sz="2000">
                          <a:solidFill>
                            <a:schemeClr val="dk1"/>
                          </a:solidFill>
                          <a:latin typeface="Calibri"/>
                          <a:ea typeface="Calibri"/>
                          <a:cs typeface="Calibri"/>
                          <a:sym typeface="Calibri"/>
                        </a:rPr>
                        <a:t> Library [4]</a:t>
                      </a:r>
                      <a:endParaRPr sz="2000"/>
                    </a:p>
                  </a:txBody>
                  <a:tcPr marT="91425" marB="91425" marR="91425" marL="91425">
                    <a:solidFill>
                      <a:schemeClr val="accent5"/>
                    </a:solidFill>
                  </a:tcPr>
                </a:tc>
              </a:tr>
              <a:tr h="795375">
                <a:tc gridSpan="2">
                  <a:txBody>
                    <a:bodyPr/>
                    <a:lstStyle/>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Cheminformatic toolkit</a:t>
                      </a:r>
                      <a:endParaRPr sz="1700">
                        <a:latin typeface="Calibri"/>
                        <a:ea typeface="Calibri"/>
                        <a:cs typeface="Calibri"/>
                        <a:sym typeface="Calibri"/>
                      </a:endParaRPr>
                    </a:p>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Uses SMILES notation</a:t>
                      </a:r>
                      <a:endParaRPr/>
                    </a:p>
                  </a:txBody>
                  <a:tcPr marT="91425" marB="91425" marR="91425" marL="91425"/>
                </a:tc>
                <a:tc hMerge="1"/>
                <a:tc>
                  <a:txBody>
                    <a:bodyPr/>
                    <a:lstStyle/>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Allows </a:t>
                      </a:r>
                      <a:r>
                        <a:rPr lang="nl-NL" sz="1700">
                          <a:latin typeface="Calibri"/>
                          <a:ea typeface="Calibri"/>
                          <a:cs typeface="Calibri"/>
                          <a:sym typeface="Calibri"/>
                        </a:rPr>
                        <a:t>Graph representation of molecules</a:t>
                      </a:r>
                      <a:endParaRPr/>
                    </a:p>
                  </a:txBody>
                  <a:tcPr marT="91425" marB="91425" marR="91425" marL="91425"/>
                </a:tc>
              </a:tr>
              <a:tr h="381000">
                <a:tc>
                  <a:txBody>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Molecular Fingerprints [5]</a:t>
                      </a:r>
                      <a:endParaRPr sz="2000"/>
                    </a:p>
                  </a:txBody>
                  <a:tcPr marT="91425" marB="91425" marR="91425" marL="91425">
                    <a:solidFill>
                      <a:srgbClr val="D9D9D9"/>
                    </a:solidFill>
                  </a:tcPr>
                </a:tc>
                <a:tc>
                  <a:txBody>
                    <a:bodyPr/>
                    <a:lstStyle/>
                    <a:p>
                      <a:pPr indent="0" lvl="0" marL="0" rtl="0" algn="ctr">
                        <a:spcBef>
                          <a:spcPts val="0"/>
                        </a:spcBef>
                        <a:spcAft>
                          <a:spcPts val="0"/>
                        </a:spcAft>
                        <a:buNone/>
                      </a:pPr>
                      <a:r>
                        <a:rPr b="1" lang="nl-NL" sz="2000">
                          <a:solidFill>
                            <a:schemeClr val="dk1"/>
                          </a:solidFill>
                          <a:latin typeface="Calibri"/>
                          <a:ea typeface="Calibri"/>
                          <a:cs typeface="Calibri"/>
                          <a:sym typeface="Calibri"/>
                        </a:rPr>
                        <a:t>Molecular Descriptors [6]</a:t>
                      </a:r>
                      <a:endParaRPr sz="2000"/>
                    </a:p>
                  </a:txBody>
                  <a:tcPr marT="91425" marB="91425" marR="91425" marL="91425">
                    <a:solidFill>
                      <a:srgbClr val="D9D9D9"/>
                    </a:solidFill>
                  </a:tcPr>
                </a:tc>
                <a:tc>
                  <a:txBody>
                    <a:bodyPr/>
                    <a:lstStyle/>
                    <a:p>
                      <a:pPr indent="0" lvl="0" marL="0" rtl="0" algn="ctr">
                        <a:spcBef>
                          <a:spcPts val="0"/>
                        </a:spcBef>
                        <a:spcAft>
                          <a:spcPts val="0"/>
                        </a:spcAft>
                        <a:buNone/>
                      </a:pPr>
                      <a:r>
                        <a:rPr b="1" lang="nl-NL" sz="2000">
                          <a:latin typeface="Calibri"/>
                          <a:ea typeface="Calibri"/>
                          <a:cs typeface="Calibri"/>
                          <a:sym typeface="Calibri"/>
                        </a:rPr>
                        <a:t>Graph NN [7]</a:t>
                      </a:r>
                      <a:endParaRPr sz="2000"/>
                    </a:p>
                  </a:txBody>
                  <a:tcPr marT="91425" marB="91425" marR="91425" marL="91425" anchor="ctr">
                    <a:solidFill>
                      <a:srgbClr val="D9D9D9"/>
                    </a:solidFill>
                  </a:tcPr>
                </a:tc>
              </a:tr>
              <a:tr h="381000">
                <a:tc>
                  <a:txBody>
                    <a:bodyPr/>
                    <a:lstStyle/>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Binary encoding on substructures</a:t>
                      </a:r>
                      <a:endParaRPr sz="1700">
                        <a:latin typeface="Calibri"/>
                        <a:ea typeface="Calibri"/>
                        <a:cs typeface="Calibri"/>
                        <a:sym typeface="Calibri"/>
                      </a:endParaRPr>
                    </a:p>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Indication or absence of substructures in the molecule</a:t>
                      </a:r>
                      <a:endParaRPr sz="1700">
                        <a:latin typeface="Calibri"/>
                        <a:ea typeface="Calibri"/>
                        <a:cs typeface="Calibri"/>
                        <a:sym typeface="Calibri"/>
                      </a:endParaRPr>
                    </a:p>
                  </a:txBody>
                  <a:tcPr marT="91425" marB="91425" marR="91425" marL="91425"/>
                </a:tc>
                <a:tc>
                  <a:txBody>
                    <a:bodyPr/>
                    <a:lstStyle/>
                    <a:p>
                      <a:pPr indent="-203200" lvl="0" marL="269999" rtl="0" algn="l">
                        <a:spcBef>
                          <a:spcPts val="0"/>
                        </a:spcBef>
                        <a:spcAft>
                          <a:spcPts val="0"/>
                        </a:spcAft>
                        <a:buSzPts val="1700"/>
                        <a:buFont typeface="Calibri"/>
                        <a:buChar char="●"/>
                      </a:pPr>
                      <a:r>
                        <a:rPr lang="nl-NL" sz="1700">
                          <a:latin typeface="Calibri"/>
                          <a:ea typeface="Calibri"/>
                          <a:cs typeface="Calibri"/>
                          <a:sym typeface="Calibri"/>
                        </a:rPr>
                        <a:t>Fundamental insights into the chemical properties of the molecules</a:t>
                      </a:r>
                      <a:endParaRPr sz="1700">
                        <a:latin typeface="Calibri"/>
                        <a:ea typeface="Calibri"/>
                        <a:cs typeface="Calibri"/>
                        <a:sym typeface="Calibri"/>
                      </a:endParaRPr>
                    </a:p>
                  </a:txBody>
                  <a:tcPr marT="91425" marB="91425" marR="91425" marL="91425"/>
                </a:tc>
                <a:tc>
                  <a:txBody>
                    <a:bodyPr/>
                    <a:lstStyle/>
                    <a:p>
                      <a:pPr indent="-203200" lvl="0" marL="269999" rtl="0" algn="l">
                        <a:spcBef>
                          <a:spcPts val="0"/>
                        </a:spcBef>
                        <a:spcAft>
                          <a:spcPts val="0"/>
                        </a:spcAft>
                        <a:buSzPts val="1700"/>
                        <a:buFont typeface="Calibri"/>
                        <a:buChar char="●"/>
                      </a:pPr>
                      <a:r>
                        <a:rPr b="1" lang="nl-NL" sz="1700">
                          <a:latin typeface="Calibri"/>
                          <a:ea typeface="Calibri"/>
                          <a:cs typeface="Calibri"/>
                          <a:sym typeface="Calibri"/>
                        </a:rPr>
                        <a:t>Nodes</a:t>
                      </a:r>
                      <a:r>
                        <a:rPr lang="nl-NL" sz="1700">
                          <a:latin typeface="Calibri"/>
                          <a:ea typeface="Calibri"/>
                          <a:cs typeface="Calibri"/>
                          <a:sym typeface="Calibri"/>
                        </a:rPr>
                        <a:t> represent atoms, </a:t>
                      </a:r>
                      <a:r>
                        <a:rPr lang="nl-NL" sz="1700">
                          <a:latin typeface="Calibri"/>
                          <a:ea typeface="Calibri"/>
                          <a:cs typeface="Calibri"/>
                          <a:sym typeface="Calibri"/>
                        </a:rPr>
                        <a:t>encompassing</a:t>
                      </a:r>
                      <a:r>
                        <a:rPr lang="nl-NL" sz="1700">
                          <a:latin typeface="Calibri"/>
                          <a:ea typeface="Calibri"/>
                          <a:cs typeface="Calibri"/>
                          <a:sym typeface="Calibri"/>
                        </a:rPr>
                        <a:t> atomic features</a:t>
                      </a:r>
                      <a:endParaRPr sz="1700">
                        <a:latin typeface="Calibri"/>
                        <a:ea typeface="Calibri"/>
                        <a:cs typeface="Calibri"/>
                        <a:sym typeface="Calibri"/>
                      </a:endParaRPr>
                    </a:p>
                    <a:p>
                      <a:pPr indent="-203200" lvl="0" marL="269999" rtl="0" algn="l">
                        <a:spcBef>
                          <a:spcPts val="0"/>
                        </a:spcBef>
                        <a:spcAft>
                          <a:spcPts val="0"/>
                        </a:spcAft>
                        <a:buSzPts val="1700"/>
                        <a:buFont typeface="Calibri"/>
                        <a:buChar char="●"/>
                      </a:pPr>
                      <a:r>
                        <a:rPr b="1" lang="nl-NL" sz="1700">
                          <a:latin typeface="Calibri"/>
                          <a:ea typeface="Calibri"/>
                          <a:cs typeface="Calibri"/>
                          <a:sym typeface="Calibri"/>
                        </a:rPr>
                        <a:t>Edges</a:t>
                      </a:r>
                      <a:r>
                        <a:rPr lang="nl-NL" sz="1700">
                          <a:latin typeface="Calibri"/>
                          <a:ea typeface="Calibri"/>
                          <a:cs typeface="Calibri"/>
                          <a:sym typeface="Calibri"/>
                        </a:rPr>
                        <a:t> represent bonds, detailing the bond features between atoms</a:t>
                      </a:r>
                      <a:endParaRPr sz="17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b27a88ca1b_0_381"/>
          <p:cNvSpPr txBox="1"/>
          <p:nvPr>
            <p:ph type="title"/>
          </p:nvPr>
        </p:nvSpPr>
        <p:spPr>
          <a:xfrm>
            <a:off x="360000" y="310695"/>
            <a:ext cx="8326800" cy="567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NL"/>
              <a:t>Background - One-Class Classification</a:t>
            </a:r>
            <a:endParaRPr/>
          </a:p>
        </p:txBody>
      </p:sp>
      <p:sp>
        <p:nvSpPr>
          <p:cNvPr id="155" name="Google Shape;155;g2b27a88ca1b_0_381"/>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sz="2400"/>
          </a:p>
        </p:txBody>
      </p:sp>
      <p:sp>
        <p:nvSpPr>
          <p:cNvPr id="156" name="Google Shape;156;g2b27a88ca1b_0_381"/>
          <p:cNvSpPr txBox="1"/>
          <p:nvPr>
            <p:ph idx="12" type="sldNum"/>
          </p:nvPr>
        </p:nvSpPr>
        <p:spPr>
          <a:xfrm>
            <a:off x="8316142" y="4738800"/>
            <a:ext cx="370800" cy="273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nl-NL"/>
              <a:t>‹#›</a:t>
            </a:fld>
            <a:endParaRPr/>
          </a:p>
        </p:txBody>
      </p:sp>
      <p:sp>
        <p:nvSpPr>
          <p:cNvPr id="157" name="Google Shape;157;g2b27a88ca1b_0_381"/>
          <p:cNvSpPr txBox="1"/>
          <p:nvPr>
            <p:ph idx="1" type="body"/>
          </p:nvPr>
        </p:nvSpPr>
        <p:spPr>
          <a:xfrm>
            <a:off x="360000" y="972000"/>
            <a:ext cx="8326800" cy="33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nl-NL" sz="2700"/>
              <a:t>One-Class Classification using Autoencoders</a:t>
            </a:r>
            <a:endParaRPr sz="2200"/>
          </a:p>
          <a:p>
            <a:pPr indent="-368300" lvl="0" marL="457200" rtl="0" algn="l">
              <a:spcBef>
                <a:spcPts val="0"/>
              </a:spcBef>
              <a:spcAft>
                <a:spcPts val="0"/>
              </a:spcAft>
              <a:buSzPts val="2200"/>
              <a:buFont typeface="Calibri"/>
              <a:buChar char="•"/>
            </a:pPr>
            <a:r>
              <a:rPr lang="nl-NL" sz="2200"/>
              <a:t>Autoencoders</a:t>
            </a:r>
            <a:endParaRPr sz="2200"/>
          </a:p>
          <a:p>
            <a:pPr indent="-368300" lvl="1" marL="914400" rtl="0" algn="l">
              <a:spcBef>
                <a:spcPts val="0"/>
              </a:spcBef>
              <a:spcAft>
                <a:spcPts val="0"/>
              </a:spcAft>
              <a:buSzPts val="2200"/>
              <a:buChar char="-"/>
            </a:pPr>
            <a:r>
              <a:rPr lang="nl-NL" sz="2200"/>
              <a:t>Learning to reconstruct</a:t>
            </a:r>
            <a:endParaRPr sz="2200"/>
          </a:p>
          <a:p>
            <a:pPr indent="-368300" lvl="1" marL="914400" rtl="0" algn="l">
              <a:spcBef>
                <a:spcPts val="0"/>
              </a:spcBef>
              <a:spcAft>
                <a:spcPts val="0"/>
              </a:spcAft>
              <a:buSzPts val="2200"/>
              <a:buChar char="-"/>
            </a:pPr>
            <a:r>
              <a:rPr lang="nl-NL" sz="2200"/>
              <a:t>Captures complex data nuances</a:t>
            </a:r>
            <a:endParaRPr sz="2200"/>
          </a:p>
          <a:p>
            <a:pPr indent="-368300" lvl="1" marL="914400" rtl="0" algn="l">
              <a:spcBef>
                <a:spcPts val="0"/>
              </a:spcBef>
              <a:spcAft>
                <a:spcPts val="0"/>
              </a:spcAft>
              <a:buSzPts val="2200"/>
              <a:buChar char="-"/>
            </a:pPr>
            <a:r>
              <a:rPr lang="nl-NL" sz="2200"/>
              <a:t>Handles imbalance datasets</a:t>
            </a:r>
            <a:endParaRPr sz="2200"/>
          </a:p>
          <a:p>
            <a:pPr indent="0" lvl="0" marL="914400" rtl="0" algn="l">
              <a:spcBef>
                <a:spcPts val="0"/>
              </a:spcBef>
              <a:spcAft>
                <a:spcPts val="0"/>
              </a:spcAft>
              <a:buNone/>
            </a:pPr>
            <a:r>
              <a:t/>
            </a:r>
            <a:endParaRPr sz="2200"/>
          </a:p>
          <a:p>
            <a:pPr indent="-368300" lvl="0" marL="457200" rtl="0" algn="l">
              <a:spcBef>
                <a:spcPts val="0"/>
              </a:spcBef>
              <a:spcAft>
                <a:spcPts val="0"/>
              </a:spcAft>
              <a:buSzPts val="2200"/>
              <a:buFont typeface="Calibri"/>
              <a:buChar char="•"/>
            </a:pPr>
            <a:r>
              <a:rPr lang="nl-NL" sz="2200"/>
              <a:t>One-Class with Autoencoders</a:t>
            </a:r>
            <a:endParaRPr sz="2200"/>
          </a:p>
          <a:p>
            <a:pPr indent="-368300" lvl="1" marL="914400" rtl="0" algn="l">
              <a:spcBef>
                <a:spcPts val="0"/>
              </a:spcBef>
              <a:spcAft>
                <a:spcPts val="0"/>
              </a:spcAft>
              <a:buSzPts val="2200"/>
              <a:buChar char="-"/>
            </a:pPr>
            <a:r>
              <a:rPr lang="nl-NL" sz="2200"/>
              <a:t>reconstruction error &gt; threshold =&gt; anomaly</a:t>
            </a:r>
            <a:endParaRPr sz="2200"/>
          </a:p>
          <a:p>
            <a:pPr indent="-368300" lvl="1" marL="914400" rtl="0" algn="l">
              <a:spcBef>
                <a:spcPts val="0"/>
              </a:spcBef>
              <a:spcAft>
                <a:spcPts val="0"/>
              </a:spcAft>
              <a:buSzPts val="2200"/>
              <a:buChar char="-"/>
            </a:pPr>
            <a:r>
              <a:rPr lang="nl-NL" sz="2200"/>
              <a:t>MSE as reconstruction error</a:t>
            </a:r>
            <a:endParaRPr sz="2200"/>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sz="2400"/>
          </a:p>
        </p:txBody>
      </p:sp>
      <p:pic>
        <p:nvPicPr>
          <p:cNvPr id="158" name="Google Shape;158;g2b27a88ca1b_0_381"/>
          <p:cNvPicPr preferRelativeResize="0"/>
          <p:nvPr/>
        </p:nvPicPr>
        <p:blipFill rotWithShape="1">
          <a:blip r:embed="rId3">
            <a:alphaModFix/>
          </a:blip>
          <a:srcRect b="56955" l="9540" r="38944" t="0"/>
          <a:stretch/>
        </p:blipFill>
        <p:spPr>
          <a:xfrm>
            <a:off x="4862850" y="4099225"/>
            <a:ext cx="1570125" cy="639575"/>
          </a:xfrm>
          <a:prstGeom prst="rect">
            <a:avLst/>
          </a:prstGeom>
          <a:noFill/>
          <a:ln>
            <a:noFill/>
          </a:ln>
        </p:spPr>
      </p:pic>
      <p:pic>
        <p:nvPicPr>
          <p:cNvPr id="159" name="Google Shape;159;g2b27a88ca1b_0_381"/>
          <p:cNvPicPr preferRelativeResize="0"/>
          <p:nvPr/>
        </p:nvPicPr>
        <p:blipFill rotWithShape="1">
          <a:blip r:embed="rId4">
            <a:alphaModFix/>
          </a:blip>
          <a:srcRect b="-25786" l="-25786" r="0" t="0"/>
          <a:stretch/>
        </p:blipFill>
        <p:spPr>
          <a:xfrm>
            <a:off x="5334200" y="1436263"/>
            <a:ext cx="3352600" cy="2270975"/>
          </a:xfrm>
          <a:prstGeom prst="rect">
            <a:avLst/>
          </a:prstGeom>
          <a:noFill/>
          <a:ln>
            <a:noFill/>
          </a:ln>
        </p:spPr>
      </p:pic>
      <p:sp>
        <p:nvSpPr>
          <p:cNvPr id="160" name="Google Shape;160;g2b27a88ca1b_0_381"/>
          <p:cNvSpPr txBox="1"/>
          <p:nvPr/>
        </p:nvSpPr>
        <p:spPr>
          <a:xfrm>
            <a:off x="5891538" y="3136525"/>
            <a:ext cx="41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NL" sz="1200">
                <a:latin typeface="Calibri"/>
                <a:ea typeface="Calibri"/>
                <a:cs typeface="Calibri"/>
                <a:sym typeface="Calibri"/>
              </a:rPr>
              <a:t>https://www.jeremyjordan.me/autoencoders/</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2016-01-20T13:07:02Z</dcterms:created>
  <dc:creator>Jochen Lennertz</dc:creator>
</cp:coreProperties>
</file>